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355" r:id="rId2"/>
    <p:sldId id="360" r:id="rId3"/>
    <p:sldId id="361" r:id="rId4"/>
    <p:sldId id="362" r:id="rId5"/>
    <p:sldId id="365" r:id="rId6"/>
    <p:sldId id="364" r:id="rId7"/>
    <p:sldId id="358" r:id="rId8"/>
    <p:sldId id="323" r:id="rId9"/>
    <p:sldId id="338" r:id="rId10"/>
    <p:sldId id="335" r:id="rId11"/>
    <p:sldId id="336" r:id="rId12"/>
    <p:sldId id="337" r:id="rId13"/>
    <p:sldId id="326" r:id="rId14"/>
    <p:sldId id="324" r:id="rId15"/>
    <p:sldId id="340" r:id="rId16"/>
    <p:sldId id="366" r:id="rId17"/>
    <p:sldId id="328" r:id="rId18"/>
    <p:sldId id="330" r:id="rId19"/>
    <p:sldId id="331" r:id="rId20"/>
    <p:sldId id="342" r:id="rId21"/>
    <p:sldId id="332" r:id="rId22"/>
    <p:sldId id="333" r:id="rId23"/>
    <p:sldId id="344" r:id="rId24"/>
    <p:sldId id="347" r:id="rId25"/>
    <p:sldId id="345" r:id="rId26"/>
    <p:sldId id="348" r:id="rId27"/>
    <p:sldId id="346" r:id="rId28"/>
    <p:sldId id="351" r:id="rId29"/>
    <p:sldId id="352" r:id="rId30"/>
    <p:sldId id="354" r:id="rId31"/>
    <p:sldId id="357" r:id="rId32"/>
    <p:sldId id="353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02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240" y="1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5/10/relationships/revisionInfo" Target="revisionInfo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771EFD-22A3-4D82-8675-47EC19C4213D}" type="datetimeFigureOut">
              <a:rPr lang="en-US" smtClean="0"/>
              <a:t>5/4/2017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2B2A0F-BA07-41D8-954D-1D21E46D6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9555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1FAFF2-684E-4955-8910-7A0196D777C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9173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6615D-24EF-4CA1-BE7D-DD074C5CE947}" type="datetimeFigureOut">
              <a:rPr lang="en-US" smtClean="0"/>
              <a:t>5/4/2017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3DFCA-42A9-4288-B579-25BD13F7B9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0560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6615D-24EF-4CA1-BE7D-DD074C5CE947}" type="datetimeFigureOut">
              <a:rPr lang="en-US" smtClean="0"/>
              <a:t>5/4/2017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3DFCA-42A9-4288-B579-25BD13F7B9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5126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6615D-24EF-4CA1-BE7D-DD074C5CE947}" type="datetimeFigureOut">
              <a:rPr lang="en-US" smtClean="0"/>
              <a:t>5/4/2017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3DFCA-42A9-4288-B579-25BD13F7B9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9067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280159"/>
          </a:xfrm>
          <a:solidFill>
            <a:schemeClr val="accent1">
              <a:lumMod val="75000"/>
              <a:alpha val="75000"/>
            </a:schemeClr>
          </a:solidFill>
        </p:spPr>
        <p:txBody>
          <a:bodyPr/>
          <a:lstStyle>
            <a:lvl1pPr>
              <a:defRPr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6615D-24EF-4CA1-BE7D-DD074C5CE947}" type="datetimeFigureOut">
              <a:rPr lang="en-US" smtClean="0"/>
              <a:t>5/4/2017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3DFCA-42A9-4288-B579-25BD13F7B9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5223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6615D-24EF-4CA1-BE7D-DD074C5CE947}" type="datetimeFigureOut">
              <a:rPr lang="en-US" smtClean="0"/>
              <a:t>5/4/2017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3DFCA-42A9-4288-B579-25BD13F7B9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7219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6615D-24EF-4CA1-BE7D-DD074C5CE947}" type="datetimeFigureOut">
              <a:rPr lang="en-US" smtClean="0"/>
              <a:t>5/4/2017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3DFCA-42A9-4288-B579-25BD13F7B9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8563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6615D-24EF-4CA1-BE7D-DD074C5CE947}" type="datetimeFigureOut">
              <a:rPr lang="en-US" smtClean="0"/>
              <a:t>5/4/2017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3DFCA-42A9-4288-B579-25BD13F7B9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1073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6615D-24EF-4CA1-BE7D-DD074C5CE947}" type="datetimeFigureOut">
              <a:rPr lang="en-US" smtClean="0"/>
              <a:t>5/4/2017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3DFCA-42A9-4288-B579-25BD13F7B9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5179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6615D-24EF-4CA1-BE7D-DD074C5CE947}" type="datetimeFigureOut">
              <a:rPr lang="en-US" smtClean="0"/>
              <a:t>5/4/2017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3DFCA-42A9-4288-B579-25BD13F7B9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464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6615D-24EF-4CA1-BE7D-DD074C5CE947}" type="datetimeFigureOut">
              <a:rPr lang="en-US" smtClean="0"/>
              <a:t>5/4/2017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3DFCA-42A9-4288-B579-25BD13F7B9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1637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6615D-24EF-4CA1-BE7D-DD074C5CE947}" type="datetimeFigureOut">
              <a:rPr lang="en-US" smtClean="0"/>
              <a:t>5/4/2017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3DFCA-42A9-4288-B579-25BD13F7B9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8069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16615D-24EF-4CA1-BE7D-DD074C5CE947}" type="datetimeFigureOut">
              <a:rPr lang="en-US" smtClean="0"/>
              <a:t>5/4/2017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03DFCA-42A9-4288-B579-25BD13F7B9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6723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238"/>
          <p:cNvSpPr txBox="1">
            <a:spLocks/>
          </p:cNvSpPr>
          <p:nvPr/>
        </p:nvSpPr>
        <p:spPr>
          <a:xfrm>
            <a:off x="0" y="0"/>
            <a:ext cx="12192000" cy="4630994"/>
          </a:xfrm>
          <a:prstGeom prst="rect">
            <a:avLst/>
          </a:prstGeom>
          <a:solidFill>
            <a:srgbClr val="2E75B5">
              <a:alpha val="74901"/>
            </a:srgbClr>
          </a:solidFill>
          <a:ln>
            <a:noFill/>
          </a:ln>
        </p:spPr>
        <p:txBody>
          <a:bodyPr vert="horz" lIns="91425" tIns="45700" rIns="91425" bIns="457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sz="5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Flux Balance Analysis</a:t>
            </a:r>
          </a:p>
        </p:txBody>
      </p:sp>
      <p:sp>
        <p:nvSpPr>
          <p:cNvPr id="6" name="Shape 239"/>
          <p:cNvSpPr txBox="1">
            <a:spLocks/>
          </p:cNvSpPr>
          <p:nvPr/>
        </p:nvSpPr>
        <p:spPr>
          <a:xfrm>
            <a:off x="698089" y="5342346"/>
            <a:ext cx="10795819" cy="165576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vert="horz" lIns="91425" tIns="45700" rIns="91425" bIns="4570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Adrian Verster (averster@uw.edu)</a:t>
            </a:r>
          </a:p>
          <a:p>
            <a:pPr marL="0" indent="0" algn="ctr">
              <a:buClr>
                <a:schemeClr val="dk1"/>
              </a:buClr>
              <a:buSzPct val="25000"/>
              <a:buFont typeface="Arial"/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May 4</a:t>
            </a:r>
            <a:r>
              <a:rPr lang="en-US" sz="2400" baseline="30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2017</a:t>
            </a:r>
          </a:p>
        </p:txBody>
      </p:sp>
    </p:spTree>
    <p:extLst>
      <p:ext uri="{BB962C8B-B14F-4D97-AF65-F5344CB8AC3E}">
        <p14:creationId xmlns:p14="http://schemas.microsoft.com/office/powerpoint/2010/main" val="14899963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Amino acid metabolism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5616" y="1390618"/>
            <a:ext cx="10275253" cy="5414349"/>
          </a:xfrm>
        </p:spPr>
      </p:pic>
      <p:cxnSp>
        <p:nvCxnSpPr>
          <p:cNvPr id="10" name="Straight Arrow Connector 9"/>
          <p:cNvCxnSpPr>
            <a:cxnSpLocks/>
          </p:cNvCxnSpPr>
          <p:nvPr/>
        </p:nvCxnSpPr>
        <p:spPr>
          <a:xfrm flipH="1">
            <a:off x="6483242" y="1856671"/>
            <a:ext cx="3154512" cy="65571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9637754" y="1533506"/>
            <a:ext cx="12883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Arg</a:t>
            </a:r>
            <a:r>
              <a:rPr lang="en-US" dirty="0"/>
              <a:t> and Pro</a:t>
            </a:r>
          </a:p>
          <a:p>
            <a:r>
              <a:rPr lang="en-US" dirty="0"/>
              <a:t>(Urea cycle)</a:t>
            </a:r>
          </a:p>
        </p:txBody>
      </p:sp>
      <p:cxnSp>
        <p:nvCxnSpPr>
          <p:cNvPr id="13" name="Straight Arrow Connector 12"/>
          <p:cNvCxnSpPr>
            <a:cxnSpLocks/>
          </p:cNvCxnSpPr>
          <p:nvPr/>
        </p:nvCxnSpPr>
        <p:spPr>
          <a:xfrm flipV="1">
            <a:off x="1700247" y="3276600"/>
            <a:ext cx="1757328" cy="16043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11945" y="4622107"/>
            <a:ext cx="1388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Met and </a:t>
            </a:r>
            <a:r>
              <a:rPr lang="en-US" dirty="0" err="1"/>
              <a:t>Cys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5639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  <p:bldP spid="14" grpId="0"/>
      <p:bldP spid="14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Nucleotide metabolism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93608" y="1355107"/>
            <a:ext cx="6128450" cy="5441935"/>
          </a:xfrm>
        </p:spPr>
      </p:pic>
      <p:cxnSp>
        <p:nvCxnSpPr>
          <p:cNvPr id="10" name="Straight Arrow Connector 9"/>
          <p:cNvCxnSpPr>
            <a:cxnSpLocks/>
          </p:cNvCxnSpPr>
          <p:nvPr/>
        </p:nvCxnSpPr>
        <p:spPr>
          <a:xfrm flipV="1">
            <a:off x="1914944" y="3467100"/>
            <a:ext cx="1757328" cy="16043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88592" y="4886815"/>
            <a:ext cx="1388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Adenine</a:t>
            </a:r>
          </a:p>
        </p:txBody>
      </p:sp>
      <p:cxnSp>
        <p:nvCxnSpPr>
          <p:cNvPr id="12" name="Straight Arrow Connector 11"/>
          <p:cNvCxnSpPr>
            <a:cxnSpLocks/>
          </p:cNvCxnSpPr>
          <p:nvPr/>
        </p:nvCxnSpPr>
        <p:spPr>
          <a:xfrm flipH="1">
            <a:off x="6238875" y="4886816"/>
            <a:ext cx="2972219" cy="24525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106571" y="4517483"/>
            <a:ext cx="1388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Guanine</a:t>
            </a:r>
          </a:p>
        </p:txBody>
      </p:sp>
      <p:cxnSp>
        <p:nvCxnSpPr>
          <p:cNvPr id="15" name="Straight Arrow Connector 14"/>
          <p:cNvCxnSpPr>
            <a:cxnSpLocks/>
            <a:stCxn id="16" idx="1"/>
          </p:cNvCxnSpPr>
          <p:nvPr/>
        </p:nvCxnSpPr>
        <p:spPr>
          <a:xfrm flipH="1">
            <a:off x="8743950" y="2806345"/>
            <a:ext cx="1991396" cy="4155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0735346" y="2483179"/>
            <a:ext cx="13883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Cytosine and Thymine</a:t>
            </a:r>
          </a:p>
        </p:txBody>
      </p:sp>
    </p:spTree>
    <p:extLst>
      <p:ext uri="{BB962C8B-B14F-4D97-AF65-F5344CB8AC3E}">
        <p14:creationId xmlns:p14="http://schemas.microsoft.com/office/powerpoint/2010/main" val="255473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  <p:bldP spid="13" grpId="0"/>
      <p:bldP spid="13" grpId="1"/>
      <p:bldP spid="16" grpId="0"/>
      <p:bldP spid="16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Fatty acid metabolism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75542" y="1834502"/>
            <a:ext cx="7681120" cy="4351338"/>
          </a:xfrm>
        </p:spPr>
      </p:pic>
    </p:spTree>
    <p:extLst>
      <p:ext uri="{BB962C8B-B14F-4D97-AF65-F5344CB8AC3E}">
        <p14:creationId xmlns:p14="http://schemas.microsoft.com/office/powerpoint/2010/main" val="108458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goal of FBA is to model all this information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1384916"/>
            <a:ext cx="2845394" cy="3087896"/>
          </a:xfrm>
          <a:prstGeom prst="rect">
            <a:avLst/>
          </a:prstGeom>
        </p:spPr>
      </p:pic>
      <p:pic>
        <p:nvPicPr>
          <p:cNvPr id="5" name="Content Placeholder 8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80361" y="1384916"/>
            <a:ext cx="4749145" cy="2502472"/>
          </a:xfrm>
          <a:prstGeom prst="rect">
            <a:avLst/>
          </a:prstGeom>
        </p:spPr>
      </p:pic>
      <p:pic>
        <p:nvPicPr>
          <p:cNvPr id="6" name="Content Placeholder 8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47214" y="4147292"/>
            <a:ext cx="2619054" cy="2325665"/>
          </a:xfrm>
          <a:prstGeom prst="rect">
            <a:avLst/>
          </a:prstGeom>
        </p:spPr>
      </p:pic>
      <p:pic>
        <p:nvPicPr>
          <p:cNvPr id="7" name="Content Placeholder 4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367" y="4832603"/>
            <a:ext cx="3151060" cy="178506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5198471" y="3215216"/>
                <a:ext cx="853503" cy="6721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8471" y="3215216"/>
                <a:ext cx="853503" cy="67217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/>
          <p:cNvCxnSpPr>
            <a:cxnSpLocks/>
          </p:cNvCxnSpPr>
          <p:nvPr/>
        </p:nvCxnSpPr>
        <p:spPr>
          <a:xfrm flipV="1">
            <a:off x="3911920" y="3622089"/>
            <a:ext cx="1185136" cy="193149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cxnSpLocks/>
          </p:cNvCxnSpPr>
          <p:nvPr/>
        </p:nvCxnSpPr>
        <p:spPr>
          <a:xfrm>
            <a:off x="3911920" y="2502511"/>
            <a:ext cx="1210672" cy="85270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cxnSpLocks/>
          </p:cNvCxnSpPr>
          <p:nvPr/>
        </p:nvCxnSpPr>
        <p:spPr>
          <a:xfrm flipH="1">
            <a:off x="6096001" y="2432482"/>
            <a:ext cx="908481" cy="94787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cxnSpLocks/>
          </p:cNvCxnSpPr>
          <p:nvPr/>
        </p:nvCxnSpPr>
        <p:spPr>
          <a:xfrm flipH="1" flipV="1">
            <a:off x="6096000" y="3622089"/>
            <a:ext cx="2037427" cy="162911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4935984" y="4253824"/>
            <a:ext cx="24679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iAF1260</a:t>
            </a:r>
          </a:p>
          <a:p>
            <a:r>
              <a:rPr lang="en-US" dirty="0"/>
              <a:t>1668 Metabolites</a:t>
            </a:r>
          </a:p>
          <a:p>
            <a:r>
              <a:rPr lang="en-US" dirty="0"/>
              <a:t>2382 Reactions</a:t>
            </a:r>
          </a:p>
        </p:txBody>
      </p:sp>
    </p:spTree>
    <p:extLst>
      <p:ext uri="{BB962C8B-B14F-4D97-AF65-F5344CB8AC3E}">
        <p14:creationId xmlns:p14="http://schemas.microsoft.com/office/powerpoint/2010/main" val="1797783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Kinetic modelling – what FBA is not</a:t>
            </a:r>
          </a:p>
        </p:txBody>
      </p:sp>
      <p:sp>
        <p:nvSpPr>
          <p:cNvPr id="6" name="Oval 5"/>
          <p:cNvSpPr/>
          <p:nvPr/>
        </p:nvSpPr>
        <p:spPr>
          <a:xfrm>
            <a:off x="3262248" y="1879191"/>
            <a:ext cx="574765" cy="574765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4072145" y="2166574"/>
            <a:ext cx="71410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388520" y="1971725"/>
            <a:ext cx="322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9" name="Oval 8"/>
          <p:cNvSpPr/>
          <p:nvPr/>
        </p:nvSpPr>
        <p:spPr>
          <a:xfrm>
            <a:off x="4981706" y="1445813"/>
            <a:ext cx="574765" cy="574765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>
            <a:cxnSpLocks/>
          </p:cNvCxnSpPr>
          <p:nvPr/>
        </p:nvCxnSpPr>
        <p:spPr>
          <a:xfrm>
            <a:off x="5831277" y="2166574"/>
            <a:ext cx="71410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107978" y="1538347"/>
            <a:ext cx="322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2306968" y="2186231"/>
            <a:ext cx="71410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440285" y="1737147"/>
            <a:ext cx="546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v</a:t>
            </a:r>
            <a:r>
              <a:rPr lang="en-US" i="1" baseline="-25000" dirty="0"/>
              <a:t>1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010443" y="1733195"/>
            <a:ext cx="837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v</a:t>
            </a:r>
            <a:r>
              <a:rPr lang="en-US" i="1" baseline="-25000" dirty="0"/>
              <a:t>2</a:t>
            </a:r>
            <a:r>
              <a:rPr lang="en-US" i="1" dirty="0"/>
              <a:t>(A,B)</a:t>
            </a:r>
            <a:endParaRPr lang="en-US" i="1" baseline="-25000" dirty="0"/>
          </a:p>
        </p:txBody>
      </p:sp>
      <p:sp>
        <p:nvSpPr>
          <p:cNvPr id="16" name="TextBox 15"/>
          <p:cNvSpPr txBox="1"/>
          <p:nvPr/>
        </p:nvSpPr>
        <p:spPr>
          <a:xfrm>
            <a:off x="5831277" y="1735842"/>
            <a:ext cx="857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v</a:t>
            </a:r>
            <a:r>
              <a:rPr lang="en-US" i="1" baseline="-25000" dirty="0"/>
              <a:t>3</a:t>
            </a:r>
            <a:r>
              <a:rPr lang="en-US" i="1" dirty="0"/>
              <a:t> (B)</a:t>
            </a:r>
            <a:endParaRPr lang="en-US" i="1" baseline="-25000" dirty="0"/>
          </a:p>
        </p:txBody>
      </p:sp>
      <p:sp>
        <p:nvSpPr>
          <p:cNvPr id="17" name="Oval 16"/>
          <p:cNvSpPr/>
          <p:nvPr/>
        </p:nvSpPr>
        <p:spPr>
          <a:xfrm>
            <a:off x="4981706" y="2186231"/>
            <a:ext cx="574765" cy="574765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5107978" y="2278765"/>
            <a:ext cx="322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3599075" y="3958721"/>
                <a:ext cx="1950854" cy="5259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𝑑𝐴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9075" y="3958721"/>
                <a:ext cx="1950854" cy="52591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3599075" y="4747072"/>
                <a:ext cx="2660472" cy="5259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𝑑𝐵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9075" y="4747072"/>
                <a:ext cx="2660472" cy="52591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Connector: Curved 30"/>
          <p:cNvCxnSpPr>
            <a:cxnSpLocks/>
          </p:cNvCxnSpPr>
          <p:nvPr/>
        </p:nvCxnSpPr>
        <p:spPr>
          <a:xfrm rot="10800000">
            <a:off x="4372353" y="2265595"/>
            <a:ext cx="546217" cy="361119"/>
          </a:xfrm>
          <a:prstGeom prst="curvedConnector3">
            <a:avLst>
              <a:gd name="adj1" fmla="val 97134"/>
            </a:avLst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8126027" y="3532700"/>
            <a:ext cx="393872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Difficulties</a:t>
            </a:r>
          </a:p>
          <a:p>
            <a:endParaRPr lang="en-US" dirty="0"/>
          </a:p>
          <a:p>
            <a:r>
              <a:rPr lang="en-US" dirty="0"/>
              <a:t>Determining a value for the parameters</a:t>
            </a:r>
          </a:p>
          <a:p>
            <a:r>
              <a:rPr lang="en-US" dirty="0"/>
              <a:t>Determining the function for </a:t>
            </a:r>
            <a:r>
              <a:rPr lang="en-US" i="1" dirty="0"/>
              <a:t>v</a:t>
            </a:r>
            <a:r>
              <a:rPr lang="en-US" i="1" baseline="-25000" dirty="0"/>
              <a:t>2</a:t>
            </a:r>
            <a:r>
              <a:rPr lang="en-US" dirty="0"/>
              <a:t>, </a:t>
            </a:r>
            <a:r>
              <a:rPr lang="en-US" i="1" dirty="0"/>
              <a:t>v</a:t>
            </a:r>
            <a:r>
              <a:rPr lang="en-US" i="1" baseline="-25000" dirty="0"/>
              <a:t>3</a:t>
            </a:r>
          </a:p>
          <a:p>
            <a:r>
              <a:rPr lang="en-US" dirty="0"/>
              <a:t>Nonlinear nature of that function</a:t>
            </a:r>
          </a:p>
          <a:p>
            <a:r>
              <a:rPr lang="en-US" dirty="0"/>
              <a:t>1000s of differential equations</a:t>
            </a:r>
          </a:p>
        </p:txBody>
      </p:sp>
    </p:spTree>
    <p:extLst>
      <p:ext uri="{BB962C8B-B14F-4D97-AF65-F5344CB8AC3E}">
        <p14:creationId xmlns:p14="http://schemas.microsoft.com/office/powerpoint/2010/main" val="803701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19" grpId="0"/>
      <p:bldP spid="2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Simplifications of FBA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Ignore the concentrations of metabolites (A,B)</a:t>
            </a:r>
          </a:p>
          <a:p>
            <a:endParaRPr lang="en-US" dirty="0"/>
          </a:p>
          <a:p>
            <a:r>
              <a:rPr lang="en-US" dirty="0"/>
              <a:t>Assume that equilibrium has been reached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Try to find a single solution to the fluxes, ignoring the complexity of the function </a:t>
            </a:r>
            <a:r>
              <a:rPr lang="en-US" i="1" dirty="0"/>
              <a:t>v</a:t>
            </a:r>
            <a:r>
              <a:rPr lang="en-US" i="1" baseline="-25000" dirty="0"/>
              <a:t>2</a:t>
            </a:r>
            <a:r>
              <a:rPr lang="en-US" i="1" dirty="0"/>
              <a:t>(A,B)</a:t>
            </a:r>
            <a:endParaRPr lang="en-US" dirty="0"/>
          </a:p>
          <a:p>
            <a:endParaRPr lang="en-US" dirty="0"/>
          </a:p>
          <a:p>
            <a:r>
              <a:rPr lang="en-US" dirty="0"/>
              <a:t>Use the reaction stoichiometry as a constraint to maximize biomass production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3985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/>
              <p:cNvSpPr txBox="1"/>
              <p:nvPr/>
            </p:nvSpPr>
            <p:spPr>
              <a:xfrm>
                <a:off x="8584427" y="3309570"/>
                <a:ext cx="2838450" cy="102528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6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4427" y="3309570"/>
                <a:ext cx="2838450" cy="102528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Toy FBA model</a:t>
            </a:r>
          </a:p>
        </p:txBody>
      </p:sp>
      <p:sp>
        <p:nvSpPr>
          <p:cNvPr id="7" name="Oval 6"/>
          <p:cNvSpPr/>
          <p:nvPr/>
        </p:nvSpPr>
        <p:spPr>
          <a:xfrm>
            <a:off x="1662048" y="2517366"/>
            <a:ext cx="574765" cy="574765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2471945" y="2804749"/>
            <a:ext cx="71410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788320" y="2609900"/>
            <a:ext cx="322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2" name="Oval 11"/>
          <p:cNvSpPr/>
          <p:nvPr/>
        </p:nvSpPr>
        <p:spPr>
          <a:xfrm>
            <a:off x="3453961" y="2527548"/>
            <a:ext cx="585188" cy="574765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/>
          <p:cNvCxnSpPr>
            <a:cxnSpLocks/>
          </p:cNvCxnSpPr>
          <p:nvPr/>
        </p:nvCxnSpPr>
        <p:spPr>
          <a:xfrm flipH="1">
            <a:off x="3731213" y="3338878"/>
            <a:ext cx="11287" cy="823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580232" y="2620082"/>
            <a:ext cx="328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706768" y="2824406"/>
            <a:ext cx="71410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840085" y="2375322"/>
            <a:ext cx="464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v</a:t>
            </a:r>
            <a:r>
              <a:rPr lang="en-US" i="1" baseline="-25000" dirty="0"/>
              <a:t>1</a:t>
            </a:r>
          </a:p>
        </p:txBody>
      </p:sp>
      <p:sp>
        <p:nvSpPr>
          <p:cNvPr id="22" name="Oval 21"/>
          <p:cNvSpPr/>
          <p:nvPr/>
        </p:nvSpPr>
        <p:spPr>
          <a:xfrm>
            <a:off x="3701397" y="4398563"/>
            <a:ext cx="574765" cy="574765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3827669" y="4491097"/>
            <a:ext cx="322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</a:p>
        </p:txBody>
      </p:sp>
      <p:cxnSp>
        <p:nvCxnSpPr>
          <p:cNvPr id="26" name="Straight Arrow Connector 25"/>
          <p:cNvCxnSpPr>
            <a:cxnSpLocks/>
          </p:cNvCxnSpPr>
          <p:nvPr/>
        </p:nvCxnSpPr>
        <p:spPr>
          <a:xfrm flipH="1">
            <a:off x="4467225" y="3192740"/>
            <a:ext cx="1142728" cy="120582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cxnSpLocks/>
          </p:cNvCxnSpPr>
          <p:nvPr/>
        </p:nvCxnSpPr>
        <p:spPr>
          <a:xfrm flipH="1">
            <a:off x="3712988" y="5251095"/>
            <a:ext cx="11287" cy="823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9" name="Oval 28"/>
          <p:cNvSpPr/>
          <p:nvPr/>
        </p:nvSpPr>
        <p:spPr>
          <a:xfrm>
            <a:off x="4238654" y="2517366"/>
            <a:ext cx="574765" cy="574765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4364926" y="2609900"/>
            <a:ext cx="322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31" name="Oval 30"/>
          <p:cNvSpPr/>
          <p:nvPr/>
        </p:nvSpPr>
        <p:spPr>
          <a:xfrm>
            <a:off x="5509659" y="2539481"/>
            <a:ext cx="585188" cy="574765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5635930" y="2632015"/>
            <a:ext cx="328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2654378" y="2425234"/>
            <a:ext cx="464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v</a:t>
            </a:r>
            <a:r>
              <a:rPr lang="en-US" i="1" baseline="-25000" dirty="0"/>
              <a:t>2</a:t>
            </a:r>
          </a:p>
        </p:txBody>
      </p:sp>
      <p:cxnSp>
        <p:nvCxnSpPr>
          <p:cNvPr id="34" name="Straight Arrow Connector 33"/>
          <p:cNvCxnSpPr>
            <a:cxnSpLocks/>
          </p:cNvCxnSpPr>
          <p:nvPr/>
        </p:nvCxnSpPr>
        <p:spPr>
          <a:xfrm flipH="1">
            <a:off x="5799195" y="1599531"/>
            <a:ext cx="19787" cy="86145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4838424" y="3224787"/>
            <a:ext cx="464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v</a:t>
            </a:r>
            <a:r>
              <a:rPr lang="en-US" i="1" baseline="-25000" dirty="0"/>
              <a:t>5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5862427" y="1845593"/>
            <a:ext cx="464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v</a:t>
            </a:r>
            <a:r>
              <a:rPr lang="en-US" i="1" baseline="-25000" dirty="0"/>
              <a:t>4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3757993" y="3563679"/>
            <a:ext cx="464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v</a:t>
            </a:r>
            <a:r>
              <a:rPr lang="en-US" i="1" baseline="-25000" dirty="0"/>
              <a:t>3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3757993" y="5395357"/>
            <a:ext cx="464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v</a:t>
            </a:r>
            <a:r>
              <a:rPr lang="en-US" i="1" baseline="-25000" dirty="0"/>
              <a:t>6</a:t>
            </a:r>
          </a:p>
        </p:txBody>
      </p:sp>
      <p:sp>
        <p:nvSpPr>
          <p:cNvPr id="46" name="Rectangle 45"/>
          <p:cNvSpPr/>
          <p:nvPr/>
        </p:nvSpPr>
        <p:spPr>
          <a:xfrm>
            <a:off x="8711025" y="3587458"/>
            <a:ext cx="2571736" cy="227391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8617559" y="3284064"/>
            <a:ext cx="297756" cy="3249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867756" y="2399703"/>
            <a:ext cx="297756" cy="3249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8711025" y="3130397"/>
            <a:ext cx="211068" cy="684452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9069321" y="3092131"/>
            <a:ext cx="421305" cy="682805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9083051" y="3272489"/>
            <a:ext cx="297756" cy="3249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2669536" y="2438201"/>
            <a:ext cx="297756" cy="3249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9653892" y="3130396"/>
            <a:ext cx="1605719" cy="478589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Straight Arrow Connector 55"/>
          <p:cNvCxnSpPr/>
          <p:nvPr/>
        </p:nvCxnSpPr>
        <p:spPr>
          <a:xfrm>
            <a:off x="8062842" y="3381072"/>
            <a:ext cx="0" cy="953779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6499856" y="3637544"/>
            <a:ext cx="1648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 metabolites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9380807" y="2342882"/>
            <a:ext cx="1648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 reactions</a:t>
            </a:r>
          </a:p>
        </p:txBody>
      </p:sp>
      <p:cxnSp>
        <p:nvCxnSpPr>
          <p:cNvPr id="63" name="Straight Arrow Connector 62"/>
          <p:cNvCxnSpPr/>
          <p:nvPr/>
        </p:nvCxnSpPr>
        <p:spPr>
          <a:xfrm>
            <a:off x="8584427" y="2824406"/>
            <a:ext cx="2838450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4" name="Rectangle 63"/>
          <p:cNvSpPr/>
          <p:nvPr/>
        </p:nvSpPr>
        <p:spPr>
          <a:xfrm>
            <a:off x="8716945" y="3893448"/>
            <a:ext cx="2571736" cy="227391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/>
          <p:cNvSpPr/>
          <p:nvPr/>
        </p:nvSpPr>
        <p:spPr>
          <a:xfrm>
            <a:off x="8718870" y="4115298"/>
            <a:ext cx="2571736" cy="227391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725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47" grpId="0" animBg="1"/>
      <p:bldP spid="47" grpId="1" animBg="1"/>
      <p:bldP spid="48" grpId="0" animBg="1"/>
      <p:bldP spid="48" grpId="1" animBg="1"/>
      <p:bldP spid="49" grpId="0" animBg="1"/>
      <p:bldP spid="50" grpId="0" animBg="1"/>
      <p:bldP spid="52" grpId="0" animBg="1"/>
      <p:bldP spid="52" grpId="1" animBg="1"/>
      <p:bldP spid="53" grpId="0" animBg="1"/>
      <p:bldP spid="53" grpId="1" animBg="1"/>
      <p:bldP spid="54" grpId="0" animBg="1"/>
      <p:bldP spid="64" grpId="0" animBg="1"/>
      <p:bldP spid="6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can we solve for the fluxes?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This problem is undetermined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𝑺𝒗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4139748" y="2651922"/>
                <a:ext cx="4749607" cy="155241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6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9748" y="2651922"/>
                <a:ext cx="4749607" cy="155241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5513033" y="2974019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513033" y="2974019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414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Define an objective function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7034988" y="1825625"/>
            <a:ext cx="4318812" cy="4351338"/>
          </a:xfrm>
        </p:spPr>
        <p:txBody>
          <a:bodyPr/>
          <a:lstStyle/>
          <a:p>
            <a:r>
              <a:rPr lang="en-US" dirty="0"/>
              <a:t>Maximize the biomass reaction</a:t>
            </a:r>
          </a:p>
        </p:txBody>
      </p:sp>
      <p:sp>
        <p:nvSpPr>
          <p:cNvPr id="30" name="Oval 29"/>
          <p:cNvSpPr/>
          <p:nvPr/>
        </p:nvSpPr>
        <p:spPr>
          <a:xfrm>
            <a:off x="1511128" y="2743460"/>
            <a:ext cx="574765" cy="574765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2321025" y="3030843"/>
            <a:ext cx="71410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1637400" y="2835994"/>
            <a:ext cx="322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33" name="Oval 32"/>
          <p:cNvSpPr/>
          <p:nvPr/>
        </p:nvSpPr>
        <p:spPr>
          <a:xfrm>
            <a:off x="3303041" y="2753642"/>
            <a:ext cx="585188" cy="574765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Arrow Connector 33"/>
          <p:cNvCxnSpPr>
            <a:cxnSpLocks/>
          </p:cNvCxnSpPr>
          <p:nvPr/>
        </p:nvCxnSpPr>
        <p:spPr>
          <a:xfrm flipH="1">
            <a:off x="3580293" y="3564972"/>
            <a:ext cx="11287" cy="823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3429312" y="2846176"/>
            <a:ext cx="328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</a:p>
        </p:txBody>
      </p:sp>
      <p:cxnSp>
        <p:nvCxnSpPr>
          <p:cNvPr id="36" name="Straight Arrow Connector 35"/>
          <p:cNvCxnSpPr/>
          <p:nvPr/>
        </p:nvCxnSpPr>
        <p:spPr>
          <a:xfrm>
            <a:off x="555848" y="3050500"/>
            <a:ext cx="71410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689165" y="2601416"/>
            <a:ext cx="464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v</a:t>
            </a:r>
            <a:r>
              <a:rPr lang="en-US" i="1" baseline="-25000" dirty="0"/>
              <a:t>1</a:t>
            </a:r>
          </a:p>
        </p:txBody>
      </p:sp>
      <p:sp>
        <p:nvSpPr>
          <p:cNvPr id="38" name="Oval 37"/>
          <p:cNvSpPr/>
          <p:nvPr/>
        </p:nvSpPr>
        <p:spPr>
          <a:xfrm>
            <a:off x="3550477" y="4624657"/>
            <a:ext cx="574765" cy="574765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3676749" y="4717191"/>
            <a:ext cx="322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</a:p>
        </p:txBody>
      </p:sp>
      <p:cxnSp>
        <p:nvCxnSpPr>
          <p:cNvPr id="40" name="Straight Arrow Connector 39"/>
          <p:cNvCxnSpPr>
            <a:cxnSpLocks/>
          </p:cNvCxnSpPr>
          <p:nvPr/>
        </p:nvCxnSpPr>
        <p:spPr>
          <a:xfrm flipH="1">
            <a:off x="4316305" y="3418834"/>
            <a:ext cx="1142728" cy="120582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cxnSpLocks/>
          </p:cNvCxnSpPr>
          <p:nvPr/>
        </p:nvCxnSpPr>
        <p:spPr>
          <a:xfrm flipH="1">
            <a:off x="3562068" y="5477189"/>
            <a:ext cx="11287" cy="823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42" name="Oval 41"/>
          <p:cNvSpPr/>
          <p:nvPr/>
        </p:nvSpPr>
        <p:spPr>
          <a:xfrm>
            <a:off x="4087734" y="2743460"/>
            <a:ext cx="574765" cy="574765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4214006" y="2835994"/>
            <a:ext cx="322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44" name="Oval 43"/>
          <p:cNvSpPr/>
          <p:nvPr/>
        </p:nvSpPr>
        <p:spPr>
          <a:xfrm>
            <a:off x="5358739" y="2765575"/>
            <a:ext cx="585188" cy="574765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5485010" y="2858109"/>
            <a:ext cx="328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2503458" y="2651328"/>
            <a:ext cx="464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v</a:t>
            </a:r>
            <a:r>
              <a:rPr lang="en-US" i="1" baseline="-25000" dirty="0"/>
              <a:t>2</a:t>
            </a:r>
          </a:p>
        </p:txBody>
      </p:sp>
      <p:cxnSp>
        <p:nvCxnSpPr>
          <p:cNvPr id="47" name="Straight Arrow Connector 46"/>
          <p:cNvCxnSpPr>
            <a:cxnSpLocks/>
          </p:cNvCxnSpPr>
          <p:nvPr/>
        </p:nvCxnSpPr>
        <p:spPr>
          <a:xfrm flipH="1">
            <a:off x="5648275" y="1825625"/>
            <a:ext cx="19787" cy="86145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4687504" y="3450881"/>
            <a:ext cx="464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v</a:t>
            </a:r>
            <a:r>
              <a:rPr lang="en-US" i="1" baseline="-25000" dirty="0"/>
              <a:t>5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5711507" y="2071687"/>
            <a:ext cx="464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v</a:t>
            </a:r>
            <a:r>
              <a:rPr lang="en-US" i="1" baseline="-25000" dirty="0"/>
              <a:t>4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3607073" y="3789773"/>
            <a:ext cx="464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v</a:t>
            </a:r>
            <a:r>
              <a:rPr lang="en-US" i="1" baseline="-25000" dirty="0"/>
              <a:t>3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3607073" y="5621451"/>
            <a:ext cx="464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v</a:t>
            </a:r>
            <a:r>
              <a:rPr lang="en-US" i="1" baseline="-25000" dirty="0"/>
              <a:t>6</a:t>
            </a:r>
          </a:p>
        </p:txBody>
      </p:sp>
      <p:sp>
        <p:nvSpPr>
          <p:cNvPr id="54" name="Oval 53"/>
          <p:cNvSpPr/>
          <p:nvPr/>
        </p:nvSpPr>
        <p:spPr>
          <a:xfrm>
            <a:off x="7774709" y="2956968"/>
            <a:ext cx="574765" cy="574765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7900981" y="3049502"/>
            <a:ext cx="322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</a:p>
        </p:txBody>
      </p:sp>
      <p:cxnSp>
        <p:nvCxnSpPr>
          <p:cNvPr id="56" name="Straight Arrow Connector 55"/>
          <p:cNvCxnSpPr/>
          <p:nvPr/>
        </p:nvCxnSpPr>
        <p:spPr>
          <a:xfrm>
            <a:off x="8609057" y="3272169"/>
            <a:ext cx="71410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8592784" y="2824163"/>
            <a:ext cx="847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err="1"/>
              <a:t>v</a:t>
            </a:r>
            <a:r>
              <a:rPr lang="en-US" i="1" baseline="-25000" dirty="0" err="1"/>
              <a:t>biomass</a:t>
            </a:r>
            <a:endParaRPr lang="en-US" i="1" baseline="-25000" dirty="0"/>
          </a:p>
        </p:txBody>
      </p:sp>
      <p:sp>
        <p:nvSpPr>
          <p:cNvPr id="58" name="Oval 57"/>
          <p:cNvSpPr/>
          <p:nvPr/>
        </p:nvSpPr>
        <p:spPr>
          <a:xfrm>
            <a:off x="9592380" y="2956968"/>
            <a:ext cx="574765" cy="574765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/>
          <p:cNvSpPr txBox="1"/>
          <p:nvPr/>
        </p:nvSpPr>
        <p:spPr>
          <a:xfrm>
            <a:off x="9718652" y="3049502"/>
            <a:ext cx="322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7912377" y="3938697"/>
                <a:ext cx="2492252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Maximize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𝑏𝑖𝑜𝑚𝑎𝑠</m:t>
                          </m:r>
                        </m:sub>
                      </m:sSub>
                    </m:oMath>
                  </m:oMathPara>
                </a14:m>
                <a:endParaRPr lang="en-US" b="0" i="1" dirty="0"/>
              </a:p>
              <a:p>
                <a:r>
                  <a:rPr lang="en-US" dirty="0"/>
                  <a:t>   </a:t>
                </a:r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Subject to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𝑺𝒗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i="1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2377" y="3938697"/>
                <a:ext cx="2492252" cy="553998"/>
              </a:xfrm>
              <a:prstGeom prst="rect">
                <a:avLst/>
              </a:prstGeom>
              <a:blipFill>
                <a:blip r:embed="rId2"/>
                <a:stretch>
                  <a:fillRect b="-2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/>
              <p:cNvSpPr txBox="1"/>
              <p:nvPr/>
            </p:nvSpPr>
            <p:spPr>
              <a:xfrm>
                <a:off x="7948268" y="4977908"/>
                <a:ext cx="2492252" cy="94923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Maximize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b="0" i="1" dirty="0"/>
              </a:p>
              <a:p>
                <a:r>
                  <a:rPr lang="en-US" dirty="0"/>
                  <a:t>   </a:t>
                </a:r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Subject to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𝑺𝒗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i="1" dirty="0"/>
              </a:p>
            </p:txBody>
          </p:sp>
        </mc:Choice>
        <mc:Fallback xmlns="">
          <p:sp>
            <p:nvSpPr>
              <p:cNvPr id="60" name="TextBox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8268" y="4977908"/>
                <a:ext cx="2492252" cy="949234"/>
              </a:xfrm>
              <a:prstGeom prst="rect">
                <a:avLst/>
              </a:prstGeom>
              <a:blipFill>
                <a:blip r:embed="rId3"/>
                <a:stretch>
                  <a:fillRect b="-135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2255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55" grpId="0"/>
      <p:bldP spid="57" grpId="0"/>
      <p:bldP spid="58" grpId="0" animBg="1"/>
      <p:bldP spid="59" grpId="0"/>
      <p:bldP spid="3" grpId="0"/>
      <p:bldP spid="6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Define constrains on the fluxes</a:t>
            </a:r>
          </a:p>
        </p:txBody>
      </p:sp>
      <p:sp>
        <p:nvSpPr>
          <p:cNvPr id="4" name="Oval 3"/>
          <p:cNvSpPr/>
          <p:nvPr/>
        </p:nvSpPr>
        <p:spPr>
          <a:xfrm>
            <a:off x="1377963" y="2743460"/>
            <a:ext cx="574765" cy="574765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2187860" y="3030843"/>
            <a:ext cx="71410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504235" y="2835994"/>
            <a:ext cx="322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7" name="Oval 6"/>
          <p:cNvSpPr/>
          <p:nvPr/>
        </p:nvSpPr>
        <p:spPr>
          <a:xfrm>
            <a:off x="3169876" y="2753642"/>
            <a:ext cx="585188" cy="574765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>
            <a:cxnSpLocks/>
          </p:cNvCxnSpPr>
          <p:nvPr/>
        </p:nvCxnSpPr>
        <p:spPr>
          <a:xfrm flipH="1">
            <a:off x="3447128" y="3564972"/>
            <a:ext cx="11287" cy="823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296147" y="2846176"/>
            <a:ext cx="328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422683" y="3050500"/>
            <a:ext cx="71410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56000" y="2601416"/>
            <a:ext cx="464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v</a:t>
            </a:r>
            <a:r>
              <a:rPr lang="en-US" i="1" baseline="-25000" dirty="0"/>
              <a:t>1</a:t>
            </a:r>
          </a:p>
        </p:txBody>
      </p:sp>
      <p:sp>
        <p:nvSpPr>
          <p:cNvPr id="12" name="Oval 11"/>
          <p:cNvSpPr/>
          <p:nvPr/>
        </p:nvSpPr>
        <p:spPr>
          <a:xfrm>
            <a:off x="3417312" y="4624657"/>
            <a:ext cx="574765" cy="574765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3543584" y="4717191"/>
            <a:ext cx="322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</a:p>
        </p:txBody>
      </p:sp>
      <p:cxnSp>
        <p:nvCxnSpPr>
          <p:cNvPr id="14" name="Straight Arrow Connector 13"/>
          <p:cNvCxnSpPr>
            <a:cxnSpLocks/>
          </p:cNvCxnSpPr>
          <p:nvPr/>
        </p:nvCxnSpPr>
        <p:spPr>
          <a:xfrm flipH="1">
            <a:off x="4183140" y="3418834"/>
            <a:ext cx="1142728" cy="120582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cxnSpLocks/>
          </p:cNvCxnSpPr>
          <p:nvPr/>
        </p:nvCxnSpPr>
        <p:spPr>
          <a:xfrm flipH="1">
            <a:off x="3428903" y="5477189"/>
            <a:ext cx="11287" cy="823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6" name="Oval 15"/>
          <p:cNvSpPr/>
          <p:nvPr/>
        </p:nvSpPr>
        <p:spPr>
          <a:xfrm>
            <a:off x="3954569" y="2743460"/>
            <a:ext cx="574765" cy="574765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4080841" y="2835994"/>
            <a:ext cx="322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8" name="Oval 17"/>
          <p:cNvSpPr/>
          <p:nvPr/>
        </p:nvSpPr>
        <p:spPr>
          <a:xfrm>
            <a:off x="5225574" y="2765575"/>
            <a:ext cx="585188" cy="574765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5351845" y="2858109"/>
            <a:ext cx="328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370293" y="2651328"/>
            <a:ext cx="464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v</a:t>
            </a:r>
            <a:r>
              <a:rPr lang="en-US" i="1" baseline="-25000" dirty="0"/>
              <a:t>2</a:t>
            </a:r>
          </a:p>
        </p:txBody>
      </p:sp>
      <p:cxnSp>
        <p:nvCxnSpPr>
          <p:cNvPr id="21" name="Straight Arrow Connector 20"/>
          <p:cNvCxnSpPr>
            <a:cxnSpLocks/>
          </p:cNvCxnSpPr>
          <p:nvPr/>
        </p:nvCxnSpPr>
        <p:spPr>
          <a:xfrm flipH="1">
            <a:off x="5515110" y="1825625"/>
            <a:ext cx="19787" cy="86145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4554339" y="3450881"/>
            <a:ext cx="464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v</a:t>
            </a:r>
            <a:r>
              <a:rPr lang="en-US" i="1" baseline="-25000" dirty="0"/>
              <a:t>5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578342" y="2071687"/>
            <a:ext cx="464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v</a:t>
            </a:r>
            <a:r>
              <a:rPr lang="en-US" i="1" baseline="-25000" dirty="0"/>
              <a:t>4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473908" y="3789773"/>
            <a:ext cx="464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v</a:t>
            </a:r>
            <a:r>
              <a:rPr lang="en-US" i="1" baseline="-25000" dirty="0"/>
              <a:t>3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473908" y="5621451"/>
            <a:ext cx="464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v</a:t>
            </a:r>
            <a:r>
              <a:rPr lang="en-US" i="1" baseline="-25000" dirty="0"/>
              <a:t>6</a:t>
            </a:r>
          </a:p>
        </p:txBody>
      </p:sp>
      <p:sp>
        <p:nvSpPr>
          <p:cNvPr id="26" name="Content Placeholder 4"/>
          <p:cNvSpPr txBox="1">
            <a:spLocks/>
          </p:cNvSpPr>
          <p:nvPr/>
        </p:nvSpPr>
        <p:spPr>
          <a:xfrm>
            <a:off x="7450505" y="1798770"/>
            <a:ext cx="431881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Not realistic to have unlimited flux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8424626" y="3064665"/>
                <a:ext cx="2135200" cy="3016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𝑙𝑜𝑤𝑒𝑟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≤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upper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4626" y="3064665"/>
                <a:ext cx="2135200" cy="301686"/>
              </a:xfrm>
              <a:prstGeom prst="rect">
                <a:avLst/>
              </a:prstGeom>
              <a:blipFill>
                <a:blip r:embed="rId2"/>
                <a:stretch>
                  <a:fillRect l="-1143" r="-1143" b="-224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 27"/>
          <p:cNvSpPr/>
          <p:nvPr/>
        </p:nvSpPr>
        <p:spPr>
          <a:xfrm>
            <a:off x="807868" y="1979720"/>
            <a:ext cx="5743852" cy="4011063"/>
          </a:xfrm>
          <a:prstGeom prst="rect">
            <a:avLst/>
          </a:prstGeom>
          <a:noFill/>
          <a:ln>
            <a:prstDash val="dash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5711508" y="1400362"/>
            <a:ext cx="609394" cy="3728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[D]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3779" y="2314219"/>
            <a:ext cx="609394" cy="3728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[A]</a:t>
            </a:r>
          </a:p>
        </p:txBody>
      </p:sp>
    </p:spTree>
    <p:extLst>
      <p:ext uri="{BB962C8B-B14F-4D97-AF65-F5344CB8AC3E}">
        <p14:creationId xmlns:p14="http://schemas.microsoft.com/office/powerpoint/2010/main" val="107327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/>
      <p:bldP spid="3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intuition</a:t>
            </a:r>
          </a:p>
        </p:txBody>
      </p:sp>
      <p:sp>
        <p:nvSpPr>
          <p:cNvPr id="4" name="Oval 3"/>
          <p:cNvSpPr/>
          <p:nvPr/>
        </p:nvSpPr>
        <p:spPr>
          <a:xfrm>
            <a:off x="2873913" y="4651601"/>
            <a:ext cx="635726" cy="63572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978416" y="4784798"/>
            <a:ext cx="531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0.9</a:t>
            </a:r>
          </a:p>
        </p:txBody>
      </p:sp>
      <p:sp>
        <p:nvSpPr>
          <p:cNvPr id="6" name="Oval 5"/>
          <p:cNvSpPr/>
          <p:nvPr/>
        </p:nvSpPr>
        <p:spPr>
          <a:xfrm>
            <a:off x="4087697" y="4643940"/>
            <a:ext cx="635726" cy="63572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192200" y="4777137"/>
            <a:ext cx="531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0.1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913144" y="4215671"/>
            <a:ext cx="661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TCT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118219" y="4208010"/>
            <a:ext cx="661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AAC</a:t>
            </a:r>
          </a:p>
        </p:txBody>
      </p:sp>
      <p:sp>
        <p:nvSpPr>
          <p:cNvPr id="10" name="Oval 9"/>
          <p:cNvSpPr/>
          <p:nvPr/>
        </p:nvSpPr>
        <p:spPr>
          <a:xfrm>
            <a:off x="2873913" y="2911171"/>
            <a:ext cx="635726" cy="63572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2978416" y="3044368"/>
            <a:ext cx="531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0.5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789067" y="2475241"/>
            <a:ext cx="909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ACGCA</a:t>
            </a:r>
          </a:p>
        </p:txBody>
      </p:sp>
      <p:sp>
        <p:nvSpPr>
          <p:cNvPr id="13" name="Oval 12"/>
          <p:cNvSpPr/>
          <p:nvPr/>
        </p:nvSpPr>
        <p:spPr>
          <a:xfrm>
            <a:off x="4144259" y="2906256"/>
            <a:ext cx="635726" cy="63572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4248762" y="3039453"/>
            <a:ext cx="531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0.5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059413" y="2470326"/>
            <a:ext cx="909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GTCAT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603952" y="2314082"/>
            <a:ext cx="26797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Strain1</a:t>
            </a:r>
          </a:p>
          <a:p>
            <a:r>
              <a:rPr lang="en-US" dirty="0"/>
              <a:t>Abundance: 0.10</a:t>
            </a:r>
          </a:p>
          <a:p>
            <a:r>
              <a:rPr lang="en-US" dirty="0"/>
              <a:t>Genotype: ACGCA | AAC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603952" y="3541982"/>
            <a:ext cx="29783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Strain2</a:t>
            </a:r>
          </a:p>
          <a:p>
            <a:r>
              <a:rPr lang="en-US" dirty="0"/>
              <a:t>Abundance: 0.40</a:t>
            </a:r>
          </a:p>
          <a:p>
            <a:r>
              <a:rPr lang="en-US" dirty="0"/>
              <a:t>Genotype: ACGCA | TCT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603952" y="4897892"/>
            <a:ext cx="29783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Strain3</a:t>
            </a:r>
          </a:p>
          <a:p>
            <a:r>
              <a:rPr lang="en-US" dirty="0"/>
              <a:t>Abundance: 0.50</a:t>
            </a:r>
          </a:p>
          <a:p>
            <a:r>
              <a:rPr lang="en-US" dirty="0"/>
              <a:t>Genotype: GTCAT| TCT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978416" y="3044368"/>
            <a:ext cx="531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0.4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192200" y="4777137"/>
            <a:ext cx="531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0.0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8674048" y="2314082"/>
            <a:ext cx="26797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Strain1</a:t>
            </a:r>
          </a:p>
          <a:p>
            <a:r>
              <a:rPr lang="en-US" dirty="0"/>
              <a:t>Abundance: 0.10</a:t>
            </a:r>
          </a:p>
          <a:p>
            <a:r>
              <a:rPr lang="en-US" dirty="0"/>
              <a:t>Genotype: GTCAT| AAC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674048" y="3541982"/>
            <a:ext cx="29783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Strain2</a:t>
            </a:r>
          </a:p>
          <a:p>
            <a:r>
              <a:rPr lang="en-US" dirty="0"/>
              <a:t>Abundance: 0.40</a:t>
            </a:r>
          </a:p>
          <a:p>
            <a:r>
              <a:rPr lang="en-US" dirty="0"/>
              <a:t>Genotype: GTCAT| TCT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8674048" y="4897892"/>
            <a:ext cx="29783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Strain3</a:t>
            </a:r>
          </a:p>
          <a:p>
            <a:r>
              <a:rPr lang="en-US" dirty="0"/>
              <a:t>Abundance: 0.50</a:t>
            </a:r>
          </a:p>
          <a:p>
            <a:r>
              <a:rPr lang="en-US" dirty="0"/>
              <a:t>Genotype: ACGCA| TCT</a:t>
            </a:r>
          </a:p>
        </p:txBody>
      </p:sp>
    </p:spTree>
    <p:extLst>
      <p:ext uri="{BB962C8B-B14F-4D97-AF65-F5344CB8AC3E}">
        <p14:creationId xmlns:p14="http://schemas.microsoft.com/office/powerpoint/2010/main" val="4258404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decide on the constraints on fluxes?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0021" y="1825625"/>
            <a:ext cx="7991957" cy="4351338"/>
          </a:xfrm>
        </p:spPr>
      </p:pic>
    </p:spTree>
    <p:extLst>
      <p:ext uri="{BB962C8B-B14F-4D97-AF65-F5344CB8AC3E}">
        <p14:creationId xmlns:p14="http://schemas.microsoft.com/office/powerpoint/2010/main" val="25699010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 formulation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1511128" y="2743460"/>
            <a:ext cx="574765" cy="574765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2321025" y="3030843"/>
            <a:ext cx="71410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637400" y="2835994"/>
            <a:ext cx="322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7" name="Oval 6"/>
          <p:cNvSpPr/>
          <p:nvPr/>
        </p:nvSpPr>
        <p:spPr>
          <a:xfrm>
            <a:off x="3303041" y="2753642"/>
            <a:ext cx="585188" cy="574765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>
            <a:cxnSpLocks/>
          </p:cNvCxnSpPr>
          <p:nvPr/>
        </p:nvCxnSpPr>
        <p:spPr>
          <a:xfrm flipH="1">
            <a:off x="3580293" y="3564972"/>
            <a:ext cx="11287" cy="823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429312" y="2846176"/>
            <a:ext cx="328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555848" y="3050500"/>
            <a:ext cx="71410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89165" y="2601416"/>
            <a:ext cx="464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v</a:t>
            </a:r>
            <a:r>
              <a:rPr lang="en-US" i="1" baseline="-25000" dirty="0"/>
              <a:t>1</a:t>
            </a:r>
          </a:p>
        </p:txBody>
      </p:sp>
      <p:sp>
        <p:nvSpPr>
          <p:cNvPr id="12" name="Oval 11"/>
          <p:cNvSpPr/>
          <p:nvPr/>
        </p:nvSpPr>
        <p:spPr>
          <a:xfrm>
            <a:off x="3550477" y="4624657"/>
            <a:ext cx="574765" cy="574765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3676749" y="4717191"/>
            <a:ext cx="322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</a:p>
        </p:txBody>
      </p:sp>
      <p:cxnSp>
        <p:nvCxnSpPr>
          <p:cNvPr id="14" name="Straight Arrow Connector 13"/>
          <p:cNvCxnSpPr>
            <a:cxnSpLocks/>
          </p:cNvCxnSpPr>
          <p:nvPr/>
        </p:nvCxnSpPr>
        <p:spPr>
          <a:xfrm flipH="1">
            <a:off x="4316305" y="3418834"/>
            <a:ext cx="1142728" cy="120582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cxnSpLocks/>
          </p:cNvCxnSpPr>
          <p:nvPr/>
        </p:nvCxnSpPr>
        <p:spPr>
          <a:xfrm flipH="1">
            <a:off x="3562068" y="5477189"/>
            <a:ext cx="11287" cy="823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6" name="Oval 15"/>
          <p:cNvSpPr/>
          <p:nvPr/>
        </p:nvSpPr>
        <p:spPr>
          <a:xfrm>
            <a:off x="4087734" y="2743460"/>
            <a:ext cx="574765" cy="574765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4214006" y="2835994"/>
            <a:ext cx="322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8" name="Oval 17"/>
          <p:cNvSpPr/>
          <p:nvPr/>
        </p:nvSpPr>
        <p:spPr>
          <a:xfrm>
            <a:off x="5358739" y="2765575"/>
            <a:ext cx="585188" cy="574765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5485010" y="2858109"/>
            <a:ext cx="328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503458" y="2651328"/>
            <a:ext cx="464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v</a:t>
            </a:r>
            <a:r>
              <a:rPr lang="en-US" i="1" baseline="-25000" dirty="0"/>
              <a:t>2</a:t>
            </a:r>
          </a:p>
        </p:txBody>
      </p:sp>
      <p:cxnSp>
        <p:nvCxnSpPr>
          <p:cNvPr id="21" name="Straight Arrow Connector 20"/>
          <p:cNvCxnSpPr>
            <a:cxnSpLocks/>
          </p:cNvCxnSpPr>
          <p:nvPr/>
        </p:nvCxnSpPr>
        <p:spPr>
          <a:xfrm flipH="1">
            <a:off x="5648275" y="1825625"/>
            <a:ext cx="19787" cy="86145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4687504" y="3450881"/>
            <a:ext cx="464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v</a:t>
            </a:r>
            <a:r>
              <a:rPr lang="en-US" i="1" baseline="-25000" dirty="0"/>
              <a:t>5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711507" y="2071687"/>
            <a:ext cx="464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v</a:t>
            </a:r>
            <a:r>
              <a:rPr lang="en-US" i="1" baseline="-25000" dirty="0"/>
              <a:t>4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607073" y="3789773"/>
            <a:ext cx="464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v</a:t>
            </a:r>
            <a:r>
              <a:rPr lang="en-US" i="1" baseline="-25000" dirty="0"/>
              <a:t>3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607073" y="5621451"/>
            <a:ext cx="464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v</a:t>
            </a:r>
            <a:r>
              <a:rPr lang="en-US" i="1" baseline="-25000" dirty="0"/>
              <a:t>6</a:t>
            </a:r>
          </a:p>
        </p:txBody>
      </p:sp>
      <p:sp>
        <p:nvSpPr>
          <p:cNvPr id="26" name="Oval 25"/>
          <p:cNvSpPr/>
          <p:nvPr/>
        </p:nvSpPr>
        <p:spPr>
          <a:xfrm>
            <a:off x="8014329" y="2139550"/>
            <a:ext cx="574765" cy="574765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8140601" y="2232084"/>
            <a:ext cx="322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8848677" y="2454751"/>
            <a:ext cx="71410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8832404" y="2006745"/>
            <a:ext cx="847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err="1"/>
              <a:t>v</a:t>
            </a:r>
            <a:r>
              <a:rPr lang="en-US" i="1" baseline="-25000" dirty="0" err="1"/>
              <a:t>biomass</a:t>
            </a:r>
            <a:endParaRPr lang="en-US" i="1" baseline="-25000" dirty="0"/>
          </a:p>
        </p:txBody>
      </p:sp>
      <p:sp>
        <p:nvSpPr>
          <p:cNvPr id="30" name="Oval 29"/>
          <p:cNvSpPr/>
          <p:nvPr/>
        </p:nvSpPr>
        <p:spPr>
          <a:xfrm>
            <a:off x="9832000" y="2139550"/>
            <a:ext cx="574765" cy="574765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9958272" y="2232084"/>
            <a:ext cx="322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6960967" y="3259780"/>
                <a:ext cx="4489521" cy="113268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Maximize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𝑏𝑖𝑜𝑚𝑎𝑠</m:t>
                          </m:r>
                        </m:sub>
                      </m:sSub>
                    </m:oMath>
                  </m:oMathPara>
                </a14:m>
                <a:endParaRPr lang="en-US" b="0" i="1" dirty="0"/>
              </a:p>
              <a:p>
                <a:r>
                  <a:rPr lang="en-US" dirty="0"/>
                  <a:t>                      </a:t>
                </a:r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Subject to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𝑺𝒗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i="1" dirty="0"/>
              </a:p>
              <a:p>
                <a:r>
                  <a:rPr lang="en-US" i="1" dirty="0"/>
                  <a:t>	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𝑙𝑜𝑤𝑒𝑟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≤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upper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i="1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0967" y="3259780"/>
                <a:ext cx="4489521" cy="113268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01525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/>
      <p:bldP spid="29" grpId="0"/>
      <p:bldP spid="30" grpId="0" animBg="1"/>
      <p:bldP spid="31" grpId="0"/>
      <p:bldP spid="3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Predicting the effect of knockouts</a:t>
            </a:r>
          </a:p>
          <a:p>
            <a:endParaRPr lang="en-US" dirty="0"/>
          </a:p>
          <a:p>
            <a:r>
              <a:rPr lang="en-US" dirty="0"/>
              <a:t>Maximizing the production of metabolites</a:t>
            </a:r>
          </a:p>
          <a:p>
            <a:endParaRPr lang="en-US" dirty="0"/>
          </a:p>
          <a:p>
            <a:r>
              <a:rPr lang="en-US" dirty="0"/>
              <a:t>Test growth rate using different nutrients</a:t>
            </a:r>
          </a:p>
        </p:txBody>
      </p:sp>
    </p:spTree>
    <p:extLst>
      <p:ext uri="{BB962C8B-B14F-4D97-AF65-F5344CB8AC3E}">
        <p14:creationId xmlns:p14="http://schemas.microsoft.com/office/powerpoint/2010/main" val="21489782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E. coli </a:t>
            </a:r>
            <a:r>
              <a:rPr lang="en-US" dirty="0"/>
              <a:t>core model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3518" y="1425004"/>
            <a:ext cx="6268439" cy="5432996"/>
          </a:xfrm>
        </p:spPr>
      </p:pic>
    </p:spTree>
    <p:extLst>
      <p:ext uri="{BB962C8B-B14F-4D97-AF65-F5344CB8AC3E}">
        <p14:creationId xmlns:p14="http://schemas.microsoft.com/office/powerpoint/2010/main" val="30290368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biomass reaction is more complex than just ATP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631" y="1932158"/>
            <a:ext cx="5421720" cy="4351338"/>
          </a:xfrm>
        </p:spPr>
      </p:pic>
    </p:spTree>
    <p:extLst>
      <p:ext uri="{BB962C8B-B14F-4D97-AF65-F5344CB8AC3E}">
        <p14:creationId xmlns:p14="http://schemas.microsoft.com/office/powerpoint/2010/main" val="7671316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E. coli </a:t>
            </a:r>
            <a:r>
              <a:rPr lang="en-US" dirty="0"/>
              <a:t>core model biomass reaction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1.7867 </a:t>
            </a:r>
            <a:r>
              <a:rPr lang="en-US" dirty="0" err="1"/>
              <a:t>oaa</a:t>
            </a:r>
            <a:r>
              <a:rPr lang="en-US" dirty="0"/>
              <a:t>[c] + 0.361 e4p[c] + 0.2557 </a:t>
            </a:r>
            <a:r>
              <a:rPr lang="en-US" dirty="0" err="1"/>
              <a:t>gln</a:t>
            </a:r>
            <a:r>
              <a:rPr lang="en-US" dirty="0"/>
              <a:t>-L[c] + 0.129 g3p[c] + 0.5191 pep[c] + 0.8977 r5p[c] + 4.9414 </a:t>
            </a:r>
            <a:r>
              <a:rPr lang="en-US" dirty="0" err="1"/>
              <a:t>glu</a:t>
            </a:r>
            <a:r>
              <a:rPr lang="en-US" dirty="0"/>
              <a:t>-L[c] + 0.205 g6p[c] + 13.0279 </a:t>
            </a:r>
            <a:r>
              <a:rPr lang="en-US" dirty="0" err="1"/>
              <a:t>nadph</a:t>
            </a:r>
            <a:r>
              <a:rPr lang="en-US" dirty="0"/>
              <a:t>[c] + 2.8328 </a:t>
            </a:r>
            <a:r>
              <a:rPr lang="en-US" dirty="0" err="1"/>
              <a:t>pyr</a:t>
            </a:r>
            <a:r>
              <a:rPr lang="en-US" dirty="0"/>
              <a:t>[c] + 3.547 </a:t>
            </a:r>
            <a:r>
              <a:rPr lang="en-US" dirty="0" err="1"/>
              <a:t>nad</a:t>
            </a:r>
            <a:r>
              <a:rPr lang="en-US" dirty="0"/>
              <a:t>[c] + 0.0709 f6p[c] + 3.7478 </a:t>
            </a:r>
            <a:r>
              <a:rPr lang="en-US" dirty="0" err="1"/>
              <a:t>accoa</a:t>
            </a:r>
            <a:r>
              <a:rPr lang="en-US" dirty="0"/>
              <a:t>[c] + 59.81 h2o[c] + 59.81 </a:t>
            </a:r>
            <a:r>
              <a:rPr lang="en-US" b="1" dirty="0" err="1"/>
              <a:t>atp</a:t>
            </a:r>
            <a:r>
              <a:rPr lang="en-US" b="1" dirty="0"/>
              <a:t>[c] </a:t>
            </a:r>
            <a:r>
              <a:rPr lang="en-US" dirty="0"/>
              <a:t>+ 1.496 3pg[c] --&gt; 59.81 h[c] + 4.1182 </a:t>
            </a:r>
            <a:r>
              <a:rPr lang="en-US" dirty="0" err="1"/>
              <a:t>akg</a:t>
            </a:r>
            <a:r>
              <a:rPr lang="en-US" dirty="0"/>
              <a:t>[c] + 59.81 </a:t>
            </a:r>
            <a:r>
              <a:rPr lang="en-US" b="1" dirty="0" err="1"/>
              <a:t>adp</a:t>
            </a:r>
            <a:r>
              <a:rPr lang="en-US" b="1" dirty="0"/>
              <a:t>[c]</a:t>
            </a:r>
            <a:r>
              <a:rPr lang="en-US" dirty="0"/>
              <a:t> + 13.0279 </a:t>
            </a:r>
            <a:r>
              <a:rPr lang="en-US" dirty="0" err="1"/>
              <a:t>nadp</a:t>
            </a:r>
            <a:r>
              <a:rPr lang="en-US" dirty="0"/>
              <a:t>[c] + 3.547 </a:t>
            </a:r>
            <a:r>
              <a:rPr lang="en-US" dirty="0" err="1"/>
              <a:t>nadh</a:t>
            </a:r>
            <a:r>
              <a:rPr lang="en-US" dirty="0"/>
              <a:t>[c] + 59.81 pi[c] + 3.7478 </a:t>
            </a:r>
            <a:r>
              <a:rPr lang="en-US" dirty="0" err="1"/>
              <a:t>coa</a:t>
            </a:r>
            <a:r>
              <a:rPr lang="en-US" dirty="0"/>
              <a:t>[c]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33723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Biomass reaction from a full </a:t>
            </a:r>
            <a:r>
              <a:rPr lang="en-US" i="1" dirty="0"/>
              <a:t>E. coli </a:t>
            </a:r>
            <a:r>
              <a:rPr lang="en-US" dirty="0"/>
              <a:t>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0.04148 pe160_p + 54.462 h2o_c + 0.3432 </a:t>
            </a:r>
            <a:r>
              <a:rPr lang="en-US" dirty="0" err="1"/>
              <a:t>lys</a:t>
            </a:r>
            <a:r>
              <a:rPr lang="en-US" dirty="0"/>
              <a:t>__</a:t>
            </a:r>
            <a:r>
              <a:rPr lang="en-US" dirty="0" err="1"/>
              <a:t>L_c</a:t>
            </a:r>
            <a:r>
              <a:rPr lang="en-US" dirty="0"/>
              <a:t> + 0.1537 met__</a:t>
            </a:r>
            <a:r>
              <a:rPr lang="en-US" dirty="0" err="1"/>
              <a:t>L_c</a:t>
            </a:r>
            <a:r>
              <a:rPr lang="en-US" dirty="0"/>
              <a:t> + 0.000447 </a:t>
            </a:r>
            <a:r>
              <a:rPr lang="en-US" dirty="0" err="1"/>
              <a:t>nadp_c</a:t>
            </a:r>
            <a:r>
              <a:rPr lang="en-US" dirty="0"/>
              <a:t> + 0.007106 fe2_c + 0.1776 </a:t>
            </a:r>
            <a:r>
              <a:rPr lang="en-US" dirty="0" err="1"/>
              <a:t>k_c</a:t>
            </a:r>
            <a:r>
              <a:rPr lang="en-US" dirty="0"/>
              <a:t> + 0.004737 ca2_c + 0.000223 10fthf_c + 0.2905 </a:t>
            </a:r>
            <a:r>
              <a:rPr lang="en-US" dirty="0" err="1"/>
              <a:t>ile</a:t>
            </a:r>
            <a:r>
              <a:rPr lang="en-US" dirty="0"/>
              <a:t>__</a:t>
            </a:r>
            <a:r>
              <a:rPr lang="en-US" dirty="0" err="1"/>
              <a:t>L_c</a:t>
            </a:r>
            <a:r>
              <a:rPr lang="en-US" dirty="0"/>
              <a:t> + 0.000223 </a:t>
            </a:r>
            <a:r>
              <a:rPr lang="en-US" dirty="0" err="1"/>
              <a:t>amet_c</a:t>
            </a:r>
            <a:r>
              <a:rPr lang="en-US" dirty="0"/>
              <a:t> + 0.001831 </a:t>
            </a:r>
            <a:r>
              <a:rPr lang="en-US" dirty="0" err="1"/>
              <a:t>nad_c</a:t>
            </a:r>
            <a:r>
              <a:rPr lang="en-US" dirty="0"/>
              <a:t> + 0.003948 so4_c + 0.000223 </a:t>
            </a:r>
            <a:r>
              <a:rPr lang="en-US" dirty="0" err="1"/>
              <a:t>thmpp_c</a:t>
            </a:r>
            <a:r>
              <a:rPr lang="en-US" dirty="0"/>
              <a:t> + 0.011843 nh4_c + 0.003158 </a:t>
            </a:r>
            <a:r>
              <a:rPr lang="en-US" dirty="0" err="1"/>
              <a:t>mobd_c</a:t>
            </a:r>
            <a:r>
              <a:rPr lang="en-US" dirty="0"/>
              <a:t> + 0.000223 </a:t>
            </a:r>
            <a:r>
              <a:rPr lang="en-US" dirty="0" err="1"/>
              <a:t>pheme_c</a:t>
            </a:r>
            <a:r>
              <a:rPr lang="en-US" dirty="0"/>
              <a:t> + 0.004737 </a:t>
            </a:r>
            <a:r>
              <a:rPr lang="en-US" dirty="0" err="1"/>
              <a:t>cl_c</a:t>
            </a:r>
            <a:r>
              <a:rPr lang="en-US" dirty="0"/>
              <a:t> + 0.2632 </a:t>
            </a:r>
            <a:r>
              <a:rPr lang="en-US" dirty="0" err="1"/>
              <a:t>glu</a:t>
            </a:r>
            <a:r>
              <a:rPr lang="en-US" dirty="0"/>
              <a:t>__</a:t>
            </a:r>
            <a:r>
              <a:rPr lang="en-US" dirty="0" err="1"/>
              <a:t>L_c</a:t>
            </a:r>
            <a:r>
              <a:rPr lang="en-US" dirty="0"/>
              <a:t> + 0.6126 </a:t>
            </a:r>
            <a:r>
              <a:rPr lang="en-US" dirty="0" err="1"/>
              <a:t>gly_c</a:t>
            </a:r>
            <a:r>
              <a:rPr lang="en-US" dirty="0"/>
              <a:t> + 0.1335 </a:t>
            </a:r>
            <a:r>
              <a:rPr lang="en-US" dirty="0" err="1"/>
              <a:t>ctp_c</a:t>
            </a:r>
            <a:r>
              <a:rPr lang="en-US" dirty="0"/>
              <a:t> + 0.2632 </a:t>
            </a:r>
            <a:r>
              <a:rPr lang="en-US" dirty="0" err="1"/>
              <a:t>gln</a:t>
            </a:r>
            <a:r>
              <a:rPr lang="en-US" dirty="0"/>
              <a:t>__</a:t>
            </a:r>
            <a:r>
              <a:rPr lang="en-US" dirty="0" err="1"/>
              <a:t>L_c</a:t>
            </a:r>
            <a:r>
              <a:rPr lang="en-US" dirty="0"/>
              <a:t> + 0.4232 </a:t>
            </a:r>
            <a:r>
              <a:rPr lang="en-US" dirty="0" err="1"/>
              <a:t>val</a:t>
            </a:r>
            <a:r>
              <a:rPr lang="en-US" dirty="0"/>
              <a:t>__</a:t>
            </a:r>
            <a:r>
              <a:rPr lang="en-US" dirty="0" err="1"/>
              <a:t>L_c</a:t>
            </a:r>
            <a:r>
              <a:rPr lang="en-US" dirty="0"/>
              <a:t> + 0.01389 murein5px4p_p + 0.05684 </a:t>
            </a:r>
            <a:r>
              <a:rPr lang="en-US" dirty="0" err="1"/>
              <a:t>trp</a:t>
            </a:r>
            <a:r>
              <a:rPr lang="en-US" dirty="0"/>
              <a:t>__</a:t>
            </a:r>
            <a:r>
              <a:rPr lang="en-US" dirty="0" err="1"/>
              <a:t>L_c</a:t>
            </a:r>
            <a:r>
              <a:rPr lang="en-US" dirty="0"/>
              <a:t> + 0.003158 zn2_c + 0.2411 asp__</a:t>
            </a:r>
            <a:r>
              <a:rPr lang="en-US" dirty="0" err="1"/>
              <a:t>L_c</a:t>
            </a:r>
            <a:r>
              <a:rPr lang="en-US" dirty="0"/>
              <a:t> + 0.2537 </a:t>
            </a:r>
            <a:r>
              <a:rPr lang="en-US" dirty="0" err="1"/>
              <a:t>thr</a:t>
            </a:r>
            <a:r>
              <a:rPr lang="en-US" dirty="0"/>
              <a:t>__</a:t>
            </a:r>
            <a:r>
              <a:rPr lang="en-US" dirty="0" err="1"/>
              <a:t>L_c</a:t>
            </a:r>
            <a:r>
              <a:rPr lang="en-US" dirty="0"/>
              <a:t> + 0.09158 </a:t>
            </a:r>
            <a:r>
              <a:rPr lang="en-US" dirty="0" err="1"/>
              <a:t>cys</a:t>
            </a:r>
            <a:r>
              <a:rPr lang="en-US" dirty="0"/>
              <a:t>__</a:t>
            </a:r>
            <a:r>
              <a:rPr lang="en-US" dirty="0" err="1"/>
              <a:t>L_c</a:t>
            </a:r>
            <a:r>
              <a:rPr lang="en-US" dirty="0"/>
              <a:t> + 0.2211 pro__</a:t>
            </a:r>
            <a:r>
              <a:rPr lang="en-US" dirty="0" err="1"/>
              <a:t>L_c</a:t>
            </a:r>
            <a:r>
              <a:rPr lang="en-US" dirty="0"/>
              <a:t> + 0.2151 </a:t>
            </a:r>
            <a:r>
              <a:rPr lang="en-US" dirty="0" err="1"/>
              <a:t>gtp_c</a:t>
            </a:r>
            <a:r>
              <a:rPr lang="en-US" dirty="0"/>
              <a:t> + 0.04889 pe161_p + 0.1441 </a:t>
            </a:r>
            <a:r>
              <a:rPr lang="en-US" dirty="0" err="1"/>
              <a:t>utp_c</a:t>
            </a:r>
            <a:r>
              <a:rPr lang="en-US" dirty="0"/>
              <a:t> + 0.003158 cu2_c + 0.007106 fe3_c + 0.000223 pydx5p_c + 0.02617 </a:t>
            </a:r>
            <a:r>
              <a:rPr lang="en-US" dirty="0" err="1"/>
              <a:t>datp_c</a:t>
            </a:r>
            <a:r>
              <a:rPr lang="en-US" dirty="0"/>
              <a:t> + 0.02617 </a:t>
            </a:r>
            <a:r>
              <a:rPr lang="en-US" dirty="0" err="1"/>
              <a:t>dttp_c</a:t>
            </a:r>
            <a:r>
              <a:rPr lang="en-US" dirty="0"/>
              <a:t> + 0.02233 pe160_c + 0.003158 cobalt2_c + 0.000223 </a:t>
            </a:r>
            <a:r>
              <a:rPr lang="en-US" dirty="0" err="1"/>
              <a:t>ribflv_c</a:t>
            </a:r>
            <a:r>
              <a:rPr lang="en-US" dirty="0"/>
              <a:t> + 0.02632 pe161_c + 0.01945 kdo2lipid4_e + 0.000576 </a:t>
            </a:r>
            <a:r>
              <a:rPr lang="en-US" dirty="0" err="1"/>
              <a:t>coa_c</a:t>
            </a:r>
            <a:r>
              <a:rPr lang="en-US" dirty="0"/>
              <a:t> + 0.09474 his__</a:t>
            </a:r>
            <a:r>
              <a:rPr lang="en-US" dirty="0" err="1"/>
              <a:t>L_c</a:t>
            </a:r>
            <a:r>
              <a:rPr lang="en-US" dirty="0"/>
              <a:t> + 0.2958 </a:t>
            </a:r>
            <a:r>
              <a:rPr lang="en-US" dirty="0" err="1"/>
              <a:t>arg</a:t>
            </a:r>
            <a:r>
              <a:rPr lang="en-US" dirty="0"/>
              <a:t>__</a:t>
            </a:r>
            <a:r>
              <a:rPr lang="en-US" dirty="0" err="1"/>
              <a:t>L_c</a:t>
            </a:r>
            <a:r>
              <a:rPr lang="en-US" dirty="0"/>
              <a:t> + 0.1379 </a:t>
            </a:r>
            <a:r>
              <a:rPr lang="en-US" dirty="0" err="1"/>
              <a:t>tyr</a:t>
            </a:r>
            <a:r>
              <a:rPr lang="en-US" dirty="0"/>
              <a:t>__</a:t>
            </a:r>
            <a:r>
              <a:rPr lang="en-US" dirty="0" err="1"/>
              <a:t>L_c</a:t>
            </a:r>
            <a:r>
              <a:rPr lang="en-US" dirty="0"/>
              <a:t> + 0.000223 </a:t>
            </a:r>
            <a:r>
              <a:rPr lang="en-US" dirty="0" err="1"/>
              <a:t>fad_c</a:t>
            </a:r>
            <a:r>
              <a:rPr lang="en-US" dirty="0"/>
              <a:t> + 0.000223 2ohph_c + 0.1759 </a:t>
            </a:r>
            <a:r>
              <a:rPr lang="en-US" dirty="0" err="1"/>
              <a:t>phe</a:t>
            </a:r>
            <a:r>
              <a:rPr lang="en-US" dirty="0"/>
              <a:t>__</a:t>
            </a:r>
            <a:r>
              <a:rPr lang="en-US" dirty="0" err="1"/>
              <a:t>L_c</a:t>
            </a:r>
            <a:r>
              <a:rPr lang="en-US" dirty="0"/>
              <a:t> + 0.000223 </a:t>
            </a:r>
            <a:r>
              <a:rPr lang="en-US" dirty="0" err="1"/>
              <a:t>sheme_c</a:t>
            </a:r>
            <a:r>
              <a:rPr lang="en-US" dirty="0"/>
              <a:t> + 0.5137 ala__</a:t>
            </a:r>
            <a:r>
              <a:rPr lang="en-US" dirty="0" err="1"/>
              <a:t>L_c</a:t>
            </a:r>
            <a:r>
              <a:rPr lang="en-US" dirty="0"/>
              <a:t> + 0.2158 </a:t>
            </a:r>
            <a:r>
              <a:rPr lang="en-US" dirty="0" err="1"/>
              <a:t>ser</a:t>
            </a:r>
            <a:r>
              <a:rPr lang="en-US" dirty="0"/>
              <a:t>__</a:t>
            </a:r>
            <a:r>
              <a:rPr lang="en-US" dirty="0" err="1"/>
              <a:t>L_c</a:t>
            </a:r>
            <a:r>
              <a:rPr lang="en-US" dirty="0"/>
              <a:t> + 0.02702 </a:t>
            </a:r>
            <a:r>
              <a:rPr lang="en-US" dirty="0" err="1"/>
              <a:t>dctp_c</a:t>
            </a:r>
            <a:r>
              <a:rPr lang="en-US" dirty="0"/>
              <a:t> + 0.02702 </a:t>
            </a:r>
            <a:r>
              <a:rPr lang="en-US" dirty="0" err="1"/>
              <a:t>dgtp_c</a:t>
            </a:r>
            <a:r>
              <a:rPr lang="en-US" dirty="0"/>
              <a:t> + 0.003158 mn2_c + 0.4505 </a:t>
            </a:r>
            <a:r>
              <a:rPr lang="en-US" dirty="0" err="1"/>
              <a:t>leu</a:t>
            </a:r>
            <a:r>
              <a:rPr lang="en-US" dirty="0"/>
              <a:t>__</a:t>
            </a:r>
            <a:r>
              <a:rPr lang="en-US" dirty="0" err="1"/>
              <a:t>L_c</a:t>
            </a:r>
            <a:r>
              <a:rPr lang="en-US" dirty="0"/>
              <a:t> + 0.000223 </a:t>
            </a:r>
            <a:r>
              <a:rPr lang="en-US" dirty="0" err="1"/>
              <a:t>thf_c</a:t>
            </a:r>
            <a:r>
              <a:rPr lang="en-US" dirty="0"/>
              <a:t> + 59.984 </a:t>
            </a:r>
            <a:r>
              <a:rPr lang="en-US" dirty="0" err="1"/>
              <a:t>atp_c</a:t>
            </a:r>
            <a:r>
              <a:rPr lang="en-US" dirty="0"/>
              <a:t> + 0.007895 mg2_c + 0.2411 </a:t>
            </a:r>
            <a:r>
              <a:rPr lang="en-US" dirty="0" err="1"/>
              <a:t>asn</a:t>
            </a:r>
            <a:r>
              <a:rPr lang="en-US" dirty="0"/>
              <a:t>__</a:t>
            </a:r>
            <a:r>
              <a:rPr lang="en-US" dirty="0" err="1"/>
              <a:t>L_c</a:t>
            </a:r>
            <a:r>
              <a:rPr lang="en-US" dirty="0"/>
              <a:t> + 0.000223 </a:t>
            </a:r>
            <a:r>
              <a:rPr lang="en-US" dirty="0" err="1"/>
              <a:t>mlthf_c</a:t>
            </a:r>
            <a:r>
              <a:rPr lang="en-US" dirty="0"/>
              <a:t> + 5.5e-05 </a:t>
            </a:r>
            <a:r>
              <a:rPr lang="en-US" dirty="0" err="1"/>
              <a:t>udcpdp_c</a:t>
            </a:r>
            <a:r>
              <a:rPr lang="en-US" dirty="0"/>
              <a:t> --&gt; 59.81 </a:t>
            </a:r>
            <a:r>
              <a:rPr lang="en-US" dirty="0" err="1"/>
              <a:t>adp_c</a:t>
            </a:r>
            <a:r>
              <a:rPr lang="en-US" dirty="0"/>
              <a:t> + 59.81 </a:t>
            </a:r>
            <a:r>
              <a:rPr lang="en-US" dirty="0" err="1"/>
              <a:t>h_c</a:t>
            </a:r>
            <a:r>
              <a:rPr lang="en-US" dirty="0"/>
              <a:t> + 59.806 </a:t>
            </a:r>
            <a:r>
              <a:rPr lang="en-US" dirty="0" err="1"/>
              <a:t>pi_c</a:t>
            </a:r>
            <a:r>
              <a:rPr lang="en-US" dirty="0"/>
              <a:t> + 0.7739 </a:t>
            </a:r>
            <a:r>
              <a:rPr lang="en-US" dirty="0" err="1"/>
              <a:t>ppi_c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07244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E. coli</a:t>
            </a:r>
            <a:r>
              <a:rPr lang="en-US" dirty="0"/>
              <a:t> core demonstration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8065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are these models constructed?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7825666" y="4318804"/>
                <a:ext cx="4489521" cy="113268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Maximize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𝑏𝑖𝑜𝑚𝑎𝑠</m:t>
                          </m:r>
                        </m:sub>
                      </m:sSub>
                    </m:oMath>
                  </m:oMathPara>
                </a14:m>
                <a:endParaRPr lang="en-US" b="0" i="1" dirty="0"/>
              </a:p>
              <a:p>
                <a:r>
                  <a:rPr lang="en-US" dirty="0"/>
                  <a:t>                      </a:t>
                </a:r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Subject to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𝑺𝒗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i="1" dirty="0"/>
              </a:p>
              <a:p>
                <a:r>
                  <a:rPr lang="en-US" i="1" dirty="0"/>
                  <a:t>	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𝑙𝑜𝑤𝑒𝑟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≤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upper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i="1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5666" y="4318804"/>
                <a:ext cx="4489521" cy="113268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991" y="1609339"/>
            <a:ext cx="2143125" cy="2143125"/>
          </a:xfrm>
          <a:prstGeom prst="rect">
            <a:avLst/>
          </a:prstGeom>
        </p:spPr>
      </p:pic>
      <p:cxnSp>
        <p:nvCxnSpPr>
          <p:cNvPr id="8" name="Straight Arrow Connector 7"/>
          <p:cNvCxnSpPr>
            <a:cxnSpLocks/>
          </p:cNvCxnSpPr>
          <p:nvPr/>
        </p:nvCxnSpPr>
        <p:spPr>
          <a:xfrm>
            <a:off x="7244179" y="2680901"/>
            <a:ext cx="1162974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372538" y="3995639"/>
            <a:ext cx="30098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Known information about metabolism (KEGG)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838" y="1341252"/>
            <a:ext cx="3043816" cy="275445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312267" y="4081643"/>
            <a:ext cx="2266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Sequenced Genome</a:t>
            </a:r>
          </a:p>
        </p:txBody>
      </p:sp>
      <p:pic>
        <p:nvPicPr>
          <p:cNvPr id="13" name="Content Placeholder 4"/>
          <p:cNvPicPr>
            <a:picLocks noGrp="1" noChangeAspect="1"/>
          </p:cNvPicPr>
          <p:nvPr>
            <p:ph idx="1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6047" y="1368301"/>
            <a:ext cx="3302512" cy="2862361"/>
          </a:xfrm>
        </p:spPr>
      </p:pic>
      <p:sp>
        <p:nvSpPr>
          <p:cNvPr id="14" name="TextBox 13"/>
          <p:cNvSpPr txBox="1"/>
          <p:nvPr/>
        </p:nvSpPr>
        <p:spPr>
          <a:xfrm>
            <a:off x="7428267" y="2267498"/>
            <a:ext cx="1098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BLAST</a:t>
            </a:r>
          </a:p>
        </p:txBody>
      </p:sp>
    </p:spTree>
    <p:extLst>
      <p:ext uri="{BB962C8B-B14F-4D97-AF65-F5344CB8AC3E}">
        <p14:creationId xmlns:p14="http://schemas.microsoft.com/office/powerpoint/2010/main" val="1287353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Draft models are going to be full of holes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62" y="1887769"/>
            <a:ext cx="5020117" cy="4351338"/>
          </a:xfrm>
        </p:spPr>
      </p:pic>
      <p:pic>
        <p:nvPicPr>
          <p:cNvPr id="7" name="Content Placeholder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4481" y="1991061"/>
            <a:ext cx="4901277" cy="424804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338656" y="1939415"/>
            <a:ext cx="417251" cy="453240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1532090" y="1706701"/>
            <a:ext cx="417251" cy="453240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573912" y="2112613"/>
            <a:ext cx="5020321" cy="1245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1523211" y="1715579"/>
            <a:ext cx="417251" cy="453240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6279704" y="6129567"/>
            <a:ext cx="5314529" cy="1700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2704728" y="1621729"/>
            <a:ext cx="1438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Draft model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294060" y="1621729"/>
            <a:ext cx="1782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Curated model</a:t>
            </a:r>
          </a:p>
        </p:txBody>
      </p:sp>
    </p:spTree>
    <p:extLst>
      <p:ext uri="{BB962C8B-B14F-4D97-AF65-F5344CB8AC3E}">
        <p14:creationId xmlns:p14="http://schemas.microsoft.com/office/powerpoint/2010/main" val="17289196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is a better fit?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They choosing the best set of strains to minimize the error function</a:t>
            </a: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838200" y="4191815"/>
                <a:ext cx="1703607" cy="7035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𝑂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191815"/>
                <a:ext cx="1703607" cy="703526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4871249" y="2854013"/>
            <a:ext cx="26797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Strain1</a:t>
            </a:r>
          </a:p>
          <a:p>
            <a:r>
              <a:rPr lang="en-US" dirty="0"/>
              <a:t>Abundance: 0.10</a:t>
            </a:r>
          </a:p>
          <a:p>
            <a:r>
              <a:rPr lang="en-US" dirty="0"/>
              <a:t>Genotype: ACGCA | AAC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871249" y="4081913"/>
            <a:ext cx="29783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Strain2</a:t>
            </a:r>
          </a:p>
          <a:p>
            <a:r>
              <a:rPr lang="en-US" dirty="0"/>
              <a:t>Abundance: 0.40</a:t>
            </a:r>
          </a:p>
          <a:p>
            <a:r>
              <a:rPr lang="en-US" dirty="0"/>
              <a:t>Genotype: ACGCA | TCT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871249" y="5437823"/>
            <a:ext cx="29783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Strain3</a:t>
            </a:r>
          </a:p>
          <a:p>
            <a:r>
              <a:rPr lang="en-US" dirty="0"/>
              <a:t>Abundance: 0.50</a:t>
            </a:r>
          </a:p>
          <a:p>
            <a:r>
              <a:rPr lang="en-US" dirty="0"/>
              <a:t>Genotype: GTCAT| TCT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337876" y="2854013"/>
            <a:ext cx="26797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Strain1</a:t>
            </a:r>
          </a:p>
          <a:p>
            <a:r>
              <a:rPr lang="en-US" dirty="0"/>
              <a:t>Abundance: 0.10</a:t>
            </a:r>
          </a:p>
          <a:p>
            <a:r>
              <a:rPr lang="en-US" dirty="0"/>
              <a:t>Genotype: GTCAT| AAC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337876" y="4081913"/>
            <a:ext cx="29783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Strain2</a:t>
            </a:r>
          </a:p>
          <a:p>
            <a:r>
              <a:rPr lang="en-US" dirty="0"/>
              <a:t>Abundance: 0.40</a:t>
            </a:r>
          </a:p>
          <a:p>
            <a:r>
              <a:rPr lang="en-US" dirty="0"/>
              <a:t>Genotype: GTCAT| TCT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7876" y="5437823"/>
            <a:ext cx="29783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Strain3</a:t>
            </a:r>
          </a:p>
          <a:p>
            <a:r>
              <a:rPr lang="en-US" dirty="0"/>
              <a:t>Abundance: 0.50</a:t>
            </a:r>
          </a:p>
          <a:p>
            <a:r>
              <a:rPr lang="en-US" dirty="0"/>
              <a:t>Genotype: ACGCA| TCT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4738595" y="6439657"/>
                <a:ext cx="318850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=0.1∗1+0.4∗1+0.5∗0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8595" y="6439657"/>
                <a:ext cx="3188502" cy="276999"/>
              </a:xfrm>
              <a:prstGeom prst="rect">
                <a:avLst/>
              </a:prstGeom>
              <a:blipFill>
                <a:blip r:embed="rId3"/>
                <a:stretch>
                  <a:fillRect l="-1147" r="-1338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8821124" y="6439657"/>
                <a:ext cx="318850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=0.1∗0+0.4∗0+0.5∗1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21124" y="6439657"/>
                <a:ext cx="3188502" cy="276999"/>
              </a:xfrm>
              <a:prstGeom prst="rect">
                <a:avLst/>
              </a:prstGeom>
              <a:blipFill>
                <a:blip r:embed="rId4"/>
                <a:stretch>
                  <a:fillRect l="-1147" r="-1338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838200" y="5362861"/>
            <a:ext cx="25476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i</a:t>
            </a:r>
            <a:r>
              <a:rPr lang="en-US" dirty="0"/>
              <a:t> – position</a:t>
            </a:r>
          </a:p>
          <a:p>
            <a:r>
              <a:rPr lang="en-US" i="1" dirty="0"/>
              <a:t>j</a:t>
            </a:r>
            <a:r>
              <a:rPr lang="en-US" dirty="0"/>
              <a:t> – base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608452" y="2453903"/>
            <a:ext cx="12053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Model 1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9684735" y="2453903"/>
            <a:ext cx="12053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Model 2</a:t>
            </a:r>
          </a:p>
        </p:txBody>
      </p:sp>
    </p:spTree>
    <p:extLst>
      <p:ext uri="{BB962C8B-B14F-4D97-AF65-F5344CB8AC3E}">
        <p14:creationId xmlns:p14="http://schemas.microsoft.com/office/powerpoint/2010/main" val="466604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4" grpId="0"/>
      <p:bldP spid="15" grpId="0"/>
      <p:bldP spid="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Detailed experimental manipulation required to create curated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7399" y="1825625"/>
            <a:ext cx="655463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285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Detailed experimental manipulation required to create curated models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021" y="1958790"/>
            <a:ext cx="10387064" cy="4351338"/>
          </a:xfrm>
        </p:spPr>
      </p:pic>
      <p:sp>
        <p:nvSpPr>
          <p:cNvPr id="6" name="Rectangle 5"/>
          <p:cNvSpPr/>
          <p:nvPr/>
        </p:nvSpPr>
        <p:spPr>
          <a:xfrm>
            <a:off x="6427433" y="1633492"/>
            <a:ext cx="5282214" cy="482057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997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E. coli </a:t>
            </a:r>
            <a:r>
              <a:rPr lang="en-US" dirty="0"/>
              <a:t>has the most detailed models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2196306"/>
            <a:ext cx="7620000" cy="3609975"/>
          </a:xfrm>
        </p:spPr>
      </p:pic>
      <p:sp>
        <p:nvSpPr>
          <p:cNvPr id="8" name="TextBox 7"/>
          <p:cNvSpPr txBox="1"/>
          <p:nvPr/>
        </p:nvSpPr>
        <p:spPr>
          <a:xfrm>
            <a:off x="9472474" y="6285390"/>
            <a:ext cx="2787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Feist and </a:t>
            </a:r>
            <a:r>
              <a:rPr lang="en-US" dirty="0" err="1"/>
              <a:t>Palsson</a:t>
            </a:r>
            <a:r>
              <a:rPr lang="en-US" dirty="0"/>
              <a:t> 2008</a:t>
            </a:r>
          </a:p>
        </p:txBody>
      </p:sp>
    </p:spTree>
    <p:extLst>
      <p:ext uri="{BB962C8B-B14F-4D97-AF65-F5344CB8AC3E}">
        <p14:creationId xmlns:p14="http://schemas.microsoft.com/office/powerpoint/2010/main" val="5115658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280159"/>
          </a:xfrm>
        </p:spPr>
        <p:txBody>
          <a:bodyPr/>
          <a:lstStyle/>
          <a:p>
            <a:r>
              <a:rPr lang="en-US" dirty="0"/>
              <a:t>So how do we decide on the strains?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018159" y="2525539"/>
            <a:ext cx="26797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Strain1</a:t>
            </a:r>
          </a:p>
          <a:p>
            <a:r>
              <a:rPr lang="en-US" dirty="0"/>
              <a:t>Abundance: 0.10</a:t>
            </a:r>
          </a:p>
          <a:p>
            <a:r>
              <a:rPr lang="en-US" dirty="0"/>
              <a:t>Genotype: ACGCA | AAC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018159" y="3753439"/>
            <a:ext cx="29783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Strain2</a:t>
            </a:r>
          </a:p>
          <a:p>
            <a:r>
              <a:rPr lang="en-US" dirty="0"/>
              <a:t>Abundance: 0.40</a:t>
            </a:r>
          </a:p>
          <a:p>
            <a:r>
              <a:rPr lang="en-US" dirty="0"/>
              <a:t>Genotype: ACGCA | TCT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018159" y="5109349"/>
            <a:ext cx="29783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Strain3</a:t>
            </a:r>
          </a:p>
          <a:p>
            <a:r>
              <a:rPr lang="en-US" dirty="0"/>
              <a:t>Abundance: 0.50</a:t>
            </a:r>
          </a:p>
          <a:p>
            <a:r>
              <a:rPr lang="en-US" dirty="0"/>
              <a:t>Genotype: GTCAT| TCT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088255" y="2525539"/>
            <a:ext cx="26797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Strain1</a:t>
            </a:r>
          </a:p>
          <a:p>
            <a:r>
              <a:rPr lang="en-US" dirty="0"/>
              <a:t>Abundance: 0.10</a:t>
            </a:r>
          </a:p>
          <a:p>
            <a:r>
              <a:rPr lang="en-US" dirty="0"/>
              <a:t>Genotype: GTCAT| AAC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088255" y="3753439"/>
            <a:ext cx="29783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Strain2</a:t>
            </a:r>
          </a:p>
          <a:p>
            <a:r>
              <a:rPr lang="en-US" dirty="0"/>
              <a:t>Abundance: 0.40</a:t>
            </a:r>
          </a:p>
          <a:p>
            <a:r>
              <a:rPr lang="en-US" dirty="0"/>
              <a:t>Genotype: GTCAT| TCT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088255" y="5109349"/>
            <a:ext cx="29783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Strain3</a:t>
            </a:r>
          </a:p>
          <a:p>
            <a:r>
              <a:rPr lang="en-US" dirty="0"/>
              <a:t>Abundance: 0.50</a:t>
            </a:r>
          </a:p>
          <a:p>
            <a:r>
              <a:rPr lang="en-US" dirty="0"/>
              <a:t>Genotype: ACGCA| TCT</a:t>
            </a:r>
          </a:p>
        </p:txBody>
      </p:sp>
      <p:sp>
        <p:nvSpPr>
          <p:cNvPr id="10" name="Oval 9"/>
          <p:cNvSpPr/>
          <p:nvPr/>
        </p:nvSpPr>
        <p:spPr>
          <a:xfrm>
            <a:off x="369392" y="3930347"/>
            <a:ext cx="635726" cy="63572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473895" y="4063544"/>
            <a:ext cx="531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0.9</a:t>
            </a:r>
          </a:p>
        </p:txBody>
      </p:sp>
      <p:sp>
        <p:nvSpPr>
          <p:cNvPr id="12" name="Oval 11"/>
          <p:cNvSpPr/>
          <p:nvPr/>
        </p:nvSpPr>
        <p:spPr>
          <a:xfrm>
            <a:off x="1583176" y="3922686"/>
            <a:ext cx="635726" cy="63572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687679" y="4055883"/>
            <a:ext cx="531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0.1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08623" y="3494417"/>
            <a:ext cx="661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TCT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613698" y="3486756"/>
            <a:ext cx="661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AAC</a:t>
            </a:r>
          </a:p>
        </p:txBody>
      </p:sp>
      <p:sp>
        <p:nvSpPr>
          <p:cNvPr id="16" name="Oval 15"/>
          <p:cNvSpPr/>
          <p:nvPr/>
        </p:nvSpPr>
        <p:spPr>
          <a:xfrm>
            <a:off x="369392" y="2189917"/>
            <a:ext cx="635726" cy="63572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473895" y="2323114"/>
            <a:ext cx="531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0.5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84546" y="1753987"/>
            <a:ext cx="909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ACGCA</a:t>
            </a:r>
          </a:p>
        </p:txBody>
      </p:sp>
      <p:sp>
        <p:nvSpPr>
          <p:cNvPr id="19" name="Oval 18"/>
          <p:cNvSpPr/>
          <p:nvPr/>
        </p:nvSpPr>
        <p:spPr>
          <a:xfrm>
            <a:off x="1639738" y="2185002"/>
            <a:ext cx="635726" cy="63572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1744241" y="2318199"/>
            <a:ext cx="531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0.5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554892" y="1749072"/>
            <a:ext cx="909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GTCAT</a:t>
            </a:r>
          </a:p>
        </p:txBody>
      </p:sp>
      <p:sp>
        <p:nvSpPr>
          <p:cNvPr id="24" name="Oval 23"/>
          <p:cNvSpPr/>
          <p:nvPr/>
        </p:nvSpPr>
        <p:spPr>
          <a:xfrm>
            <a:off x="3281437" y="3902181"/>
            <a:ext cx="635726" cy="63572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3385940" y="4035378"/>
            <a:ext cx="531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0.3</a:t>
            </a:r>
          </a:p>
        </p:txBody>
      </p:sp>
      <p:sp>
        <p:nvSpPr>
          <p:cNvPr id="26" name="Oval 25"/>
          <p:cNvSpPr/>
          <p:nvPr/>
        </p:nvSpPr>
        <p:spPr>
          <a:xfrm>
            <a:off x="4495221" y="3894520"/>
            <a:ext cx="635726" cy="63572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4599724" y="4027717"/>
            <a:ext cx="531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0.7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3320668" y="3466251"/>
            <a:ext cx="661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TCT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525743" y="3458590"/>
            <a:ext cx="661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AAC</a:t>
            </a:r>
          </a:p>
        </p:txBody>
      </p:sp>
      <p:sp>
        <p:nvSpPr>
          <p:cNvPr id="30" name="Oval 29"/>
          <p:cNvSpPr/>
          <p:nvPr/>
        </p:nvSpPr>
        <p:spPr>
          <a:xfrm>
            <a:off x="3281437" y="2161751"/>
            <a:ext cx="635726" cy="63572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3385940" y="2294948"/>
            <a:ext cx="531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0.8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3196591" y="1725821"/>
            <a:ext cx="909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ACGCA</a:t>
            </a:r>
          </a:p>
        </p:txBody>
      </p:sp>
      <p:sp>
        <p:nvSpPr>
          <p:cNvPr id="33" name="Oval 32"/>
          <p:cNvSpPr/>
          <p:nvPr/>
        </p:nvSpPr>
        <p:spPr>
          <a:xfrm>
            <a:off x="4551783" y="2156836"/>
            <a:ext cx="635726" cy="63572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4656286" y="2290033"/>
            <a:ext cx="531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0.2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466937" y="1720906"/>
            <a:ext cx="909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GTCAT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81050" y="1371600"/>
            <a:ext cx="1209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Sample 1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3570352" y="1379740"/>
            <a:ext cx="1209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Sample 2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6370769" y="1895098"/>
            <a:ext cx="12053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Model 1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9898412" y="1895098"/>
            <a:ext cx="12053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Model 2</a:t>
            </a:r>
          </a:p>
        </p:txBody>
      </p:sp>
    </p:spTree>
    <p:extLst>
      <p:ext uri="{BB962C8B-B14F-4D97-AF65-F5344CB8AC3E}">
        <p14:creationId xmlns:p14="http://schemas.microsoft.com/office/powerpoint/2010/main" val="1062047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/>
      <p:bldP spid="26" grpId="0" animBg="1"/>
      <p:bldP spid="27" grpId="0"/>
      <p:bldP spid="28" grpId="0"/>
      <p:bldP spid="29" grpId="0"/>
      <p:bldP spid="30" grpId="0" animBg="1"/>
      <p:bldP spid="31" grpId="0"/>
      <p:bldP spid="32" grpId="0"/>
      <p:bldP spid="33" grpId="0" animBg="1"/>
      <p:bldP spid="34" grpId="0"/>
      <p:bldP spid="35" grpId="0"/>
      <p:bldP spid="3" grpId="0"/>
      <p:bldP spid="3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2 cannot fit the second sample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05242" y="2338624"/>
            <a:ext cx="26797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Strain1</a:t>
            </a:r>
          </a:p>
          <a:p>
            <a:r>
              <a:rPr lang="en-US" dirty="0"/>
              <a:t>Abundance: 0.70</a:t>
            </a:r>
          </a:p>
          <a:p>
            <a:r>
              <a:rPr lang="en-US" dirty="0"/>
              <a:t>Genotype: ACGCA | AAC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605242" y="3566524"/>
            <a:ext cx="29783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Strain2</a:t>
            </a:r>
          </a:p>
          <a:p>
            <a:r>
              <a:rPr lang="en-US" dirty="0"/>
              <a:t>Abundance: 0.10</a:t>
            </a:r>
          </a:p>
          <a:p>
            <a:r>
              <a:rPr lang="en-US" dirty="0"/>
              <a:t>Genotype: ACGCA | TCT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605242" y="4922434"/>
            <a:ext cx="29783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Strain3</a:t>
            </a:r>
          </a:p>
          <a:p>
            <a:r>
              <a:rPr lang="en-US" dirty="0"/>
              <a:t>Abundance: 0.20</a:t>
            </a:r>
          </a:p>
          <a:p>
            <a:r>
              <a:rPr lang="en-US" dirty="0"/>
              <a:t>Genotype: GTCAT| TCT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071869" y="2338624"/>
            <a:ext cx="26797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Strain1</a:t>
            </a:r>
          </a:p>
          <a:p>
            <a:r>
              <a:rPr lang="en-US" dirty="0"/>
              <a:t>Abundance: 0.50</a:t>
            </a:r>
          </a:p>
          <a:p>
            <a:r>
              <a:rPr lang="en-US" dirty="0"/>
              <a:t>Genotype: GTCAT| AAC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071869" y="3566524"/>
            <a:ext cx="29783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Strain2</a:t>
            </a:r>
          </a:p>
          <a:p>
            <a:r>
              <a:rPr lang="en-US" dirty="0"/>
              <a:t>Abundance: 0.0</a:t>
            </a:r>
          </a:p>
          <a:p>
            <a:r>
              <a:rPr lang="en-US" dirty="0"/>
              <a:t>Genotype: GTCAT| TCT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071869" y="4922434"/>
            <a:ext cx="29783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Strain3</a:t>
            </a:r>
          </a:p>
          <a:p>
            <a:r>
              <a:rPr lang="en-US" dirty="0"/>
              <a:t>Abundance: 0.50</a:t>
            </a:r>
          </a:p>
          <a:p>
            <a:r>
              <a:rPr lang="en-US" dirty="0"/>
              <a:t>Genotype: ACGCA| TCT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4472588" y="5924268"/>
                <a:ext cx="318850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=0.7∗1+0.1∗1+0.2∗0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2588" y="5924268"/>
                <a:ext cx="3188502" cy="276999"/>
              </a:xfrm>
              <a:prstGeom prst="rect">
                <a:avLst/>
              </a:prstGeom>
              <a:blipFill>
                <a:blip r:embed="rId2"/>
                <a:stretch>
                  <a:fillRect l="-1338" r="-1147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8555117" y="5924268"/>
                <a:ext cx="318850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=0.5∗0+0.0∗0+0.5∗1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5117" y="5924268"/>
                <a:ext cx="3188502" cy="276999"/>
              </a:xfrm>
              <a:prstGeom prst="rect">
                <a:avLst/>
              </a:prstGeom>
              <a:blipFill>
                <a:blip r:embed="rId3"/>
                <a:stretch>
                  <a:fillRect l="-1147" r="-1338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/>
          <p:cNvSpPr txBox="1"/>
          <p:nvPr/>
        </p:nvSpPr>
        <p:spPr>
          <a:xfrm>
            <a:off x="5342445" y="1938514"/>
            <a:ext cx="12053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Model 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418728" y="1938514"/>
            <a:ext cx="12053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Model 2</a:t>
            </a:r>
          </a:p>
        </p:txBody>
      </p:sp>
      <p:sp>
        <p:nvSpPr>
          <p:cNvPr id="14" name="Oval 13"/>
          <p:cNvSpPr/>
          <p:nvPr/>
        </p:nvSpPr>
        <p:spPr>
          <a:xfrm>
            <a:off x="1078564" y="4691890"/>
            <a:ext cx="635726" cy="63572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1183067" y="4825087"/>
            <a:ext cx="531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0.3</a:t>
            </a:r>
          </a:p>
        </p:txBody>
      </p:sp>
      <p:sp>
        <p:nvSpPr>
          <p:cNvPr id="16" name="Oval 15"/>
          <p:cNvSpPr/>
          <p:nvPr/>
        </p:nvSpPr>
        <p:spPr>
          <a:xfrm>
            <a:off x="2292348" y="4684229"/>
            <a:ext cx="635726" cy="63572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396851" y="4817426"/>
            <a:ext cx="531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0.7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7795" y="4255960"/>
            <a:ext cx="661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TCT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322870" y="4248299"/>
            <a:ext cx="661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AAC</a:t>
            </a:r>
          </a:p>
        </p:txBody>
      </p:sp>
      <p:sp>
        <p:nvSpPr>
          <p:cNvPr id="20" name="Oval 19"/>
          <p:cNvSpPr/>
          <p:nvPr/>
        </p:nvSpPr>
        <p:spPr>
          <a:xfrm>
            <a:off x="1078564" y="2951460"/>
            <a:ext cx="635726" cy="63572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1183067" y="3084657"/>
            <a:ext cx="531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0.8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993718" y="2515530"/>
            <a:ext cx="909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ACGCA</a:t>
            </a:r>
          </a:p>
        </p:txBody>
      </p:sp>
      <p:sp>
        <p:nvSpPr>
          <p:cNvPr id="23" name="Oval 22"/>
          <p:cNvSpPr/>
          <p:nvPr/>
        </p:nvSpPr>
        <p:spPr>
          <a:xfrm>
            <a:off x="2348910" y="2946545"/>
            <a:ext cx="635726" cy="63572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2453413" y="3079742"/>
            <a:ext cx="531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0.2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264064" y="2510615"/>
            <a:ext cx="909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GTCAT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509348" y="2124759"/>
            <a:ext cx="1209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Sample 2</a:t>
            </a:r>
          </a:p>
        </p:txBody>
      </p:sp>
    </p:spTree>
    <p:extLst>
      <p:ext uri="{BB962C8B-B14F-4D97-AF65-F5344CB8AC3E}">
        <p14:creationId xmlns:p14="http://schemas.microsoft.com/office/powerpoint/2010/main" val="2907749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4" grpId="0" animBg="1"/>
      <p:bldP spid="15" grpId="0"/>
      <p:bldP spid="16" grpId="0" animBg="1"/>
      <p:bldP spid="17" grpId="0"/>
      <p:bldP spid="18" grpId="0"/>
      <p:bldP spid="19" grpId="0"/>
      <p:bldP spid="20" grpId="0" animBg="1"/>
      <p:bldP spid="21" grpId="0"/>
      <p:bldP spid="22" grpId="0"/>
      <p:bldP spid="23" grpId="0" animBg="1"/>
      <p:bldP spid="24" grpId="0"/>
      <p:bldP spid="25" grpId="0"/>
      <p:bldP spid="2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they actually do?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69041" y="-61366"/>
            <a:ext cx="12635012" cy="7107195"/>
          </a:xfrm>
        </p:spPr>
      </p:pic>
      <p:sp>
        <p:nvSpPr>
          <p:cNvPr id="6" name="Rectangle 5"/>
          <p:cNvSpPr/>
          <p:nvPr/>
        </p:nvSpPr>
        <p:spPr>
          <a:xfrm>
            <a:off x="3433156" y="1429789"/>
            <a:ext cx="357448" cy="21945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0524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Understand what FBA is and how it is different from kinetic modelling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Get hands on experience looking at FBA models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Understand how FBA models are constructed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31789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280159"/>
          </a:xfrm>
        </p:spPr>
        <p:txBody>
          <a:bodyPr/>
          <a:lstStyle/>
          <a:p>
            <a:r>
              <a:rPr lang="en-US" dirty="0"/>
              <a:t>We know a lot about metabolism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43185" y="1482042"/>
            <a:ext cx="4776475" cy="5183555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>
            <a:off x="5019261" y="1669774"/>
            <a:ext cx="3200399" cy="258417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8219660" y="1482042"/>
            <a:ext cx="1288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Glycolysis</a:t>
            </a:r>
          </a:p>
        </p:txBody>
      </p:sp>
      <p:cxnSp>
        <p:nvCxnSpPr>
          <p:cNvPr id="11" name="Straight Arrow Connector 10"/>
          <p:cNvCxnSpPr>
            <a:cxnSpLocks/>
          </p:cNvCxnSpPr>
          <p:nvPr/>
        </p:nvCxnSpPr>
        <p:spPr>
          <a:xfrm flipH="1">
            <a:off x="7554897" y="2489050"/>
            <a:ext cx="3045459" cy="212733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0600355" y="2301318"/>
            <a:ext cx="1288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TCA cycle</a:t>
            </a:r>
          </a:p>
        </p:txBody>
      </p:sp>
      <p:cxnSp>
        <p:nvCxnSpPr>
          <p:cNvPr id="14" name="Straight Arrow Connector 13"/>
          <p:cNvCxnSpPr>
            <a:cxnSpLocks/>
          </p:cNvCxnSpPr>
          <p:nvPr/>
        </p:nvCxnSpPr>
        <p:spPr>
          <a:xfrm>
            <a:off x="1224684" y="3669494"/>
            <a:ext cx="2122260" cy="178428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31611" y="3300162"/>
            <a:ext cx="1288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Lactose</a:t>
            </a:r>
          </a:p>
        </p:txBody>
      </p:sp>
      <p:cxnSp>
        <p:nvCxnSpPr>
          <p:cNvPr id="19" name="Straight Arrow Connector 18"/>
          <p:cNvCxnSpPr>
            <a:cxnSpLocks/>
          </p:cNvCxnSpPr>
          <p:nvPr/>
        </p:nvCxnSpPr>
        <p:spPr>
          <a:xfrm>
            <a:off x="1184937" y="1834158"/>
            <a:ext cx="2218501" cy="122863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391864" y="1464826"/>
            <a:ext cx="1288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Fructose</a:t>
            </a:r>
          </a:p>
        </p:txBody>
      </p:sp>
      <p:cxnSp>
        <p:nvCxnSpPr>
          <p:cNvPr id="23" name="Straight Arrow Connector 22"/>
          <p:cNvCxnSpPr>
            <a:cxnSpLocks/>
          </p:cNvCxnSpPr>
          <p:nvPr/>
        </p:nvCxnSpPr>
        <p:spPr>
          <a:xfrm flipH="1">
            <a:off x="8149701" y="2384481"/>
            <a:ext cx="1179210" cy="28616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9151574" y="1935432"/>
            <a:ext cx="1288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Xylose</a:t>
            </a:r>
          </a:p>
        </p:txBody>
      </p:sp>
      <p:cxnSp>
        <p:nvCxnSpPr>
          <p:cNvPr id="26" name="Straight Arrow Connector 25"/>
          <p:cNvCxnSpPr>
            <a:cxnSpLocks/>
          </p:cNvCxnSpPr>
          <p:nvPr/>
        </p:nvCxnSpPr>
        <p:spPr>
          <a:xfrm flipH="1">
            <a:off x="6383045" y="6340305"/>
            <a:ext cx="3015825" cy="36342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9507984" y="5980143"/>
            <a:ext cx="18844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Fermentation end products</a:t>
            </a:r>
          </a:p>
        </p:txBody>
      </p:sp>
    </p:spTree>
    <p:extLst>
      <p:ext uri="{BB962C8B-B14F-4D97-AF65-F5344CB8AC3E}">
        <p14:creationId xmlns:p14="http://schemas.microsoft.com/office/powerpoint/2010/main" val="1824402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  <p:bldP spid="12" grpId="0"/>
      <p:bldP spid="12" grpId="1"/>
      <p:bldP spid="15" grpId="0"/>
      <p:bldP spid="15" grpId="1"/>
      <p:bldP spid="20" grpId="0"/>
      <p:bldP spid="20" grpId="1"/>
      <p:bldP spid="24" grpId="0"/>
      <p:bldP spid="24" grpId="1"/>
      <p:bldP spid="27" grpId="0"/>
      <p:bldP spid="27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Escher - an interactive display tool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461" y="1532548"/>
            <a:ext cx="8811078" cy="5020652"/>
          </a:xfrm>
        </p:spPr>
      </p:pic>
    </p:spTree>
    <p:extLst>
      <p:ext uri="{BB962C8B-B14F-4D97-AF65-F5344CB8AC3E}">
        <p14:creationId xmlns:p14="http://schemas.microsoft.com/office/powerpoint/2010/main" val="32357842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1945</TotalTime>
  <Words>1345</Words>
  <Application>Microsoft Office PowerPoint</Application>
  <PresentationFormat>Widescreen</PresentationFormat>
  <Paragraphs>299</Paragraphs>
  <Slides>32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7" baseType="lpstr">
      <vt:lpstr>Arial</vt:lpstr>
      <vt:lpstr>Calibri</vt:lpstr>
      <vt:lpstr>Calibri Light</vt:lpstr>
      <vt:lpstr>Cambria Math</vt:lpstr>
      <vt:lpstr>Office Theme</vt:lpstr>
      <vt:lpstr>PowerPoint Presentation</vt:lpstr>
      <vt:lpstr>Some intuition</vt:lpstr>
      <vt:lpstr>Which is a better fit?</vt:lpstr>
      <vt:lpstr>So how do we decide on the strains?</vt:lpstr>
      <vt:lpstr>Model 2 cannot fit the second sample</vt:lpstr>
      <vt:lpstr>What do they actually do?</vt:lpstr>
      <vt:lpstr>Learning objectives</vt:lpstr>
      <vt:lpstr>We know a lot about metabolism</vt:lpstr>
      <vt:lpstr>Escher - an interactive display tool</vt:lpstr>
      <vt:lpstr>Amino acid metabolism</vt:lpstr>
      <vt:lpstr>Nucleotide metabolism</vt:lpstr>
      <vt:lpstr>Fatty acid metabolism</vt:lpstr>
      <vt:lpstr>The goal of FBA is to model all this information</vt:lpstr>
      <vt:lpstr>Kinetic modelling – what FBA is not</vt:lpstr>
      <vt:lpstr>Simplifications of FBA</vt:lpstr>
      <vt:lpstr>Toy FBA model</vt:lpstr>
      <vt:lpstr>How can we solve for the fluxes?</vt:lpstr>
      <vt:lpstr>Define an objective function</vt:lpstr>
      <vt:lpstr>Define constrains on the fluxes</vt:lpstr>
      <vt:lpstr>How do we decide on the constraints on fluxes?</vt:lpstr>
      <vt:lpstr>Full formulation</vt:lpstr>
      <vt:lpstr>Applications</vt:lpstr>
      <vt:lpstr>E. coli core model</vt:lpstr>
      <vt:lpstr>The biomass reaction is more complex than just ATP</vt:lpstr>
      <vt:lpstr>E. coli core model biomass reaction</vt:lpstr>
      <vt:lpstr>Biomass reaction from a full E. coli model</vt:lpstr>
      <vt:lpstr>E. coli core demonstration</vt:lpstr>
      <vt:lpstr>How are these models constructed?</vt:lpstr>
      <vt:lpstr>Draft models are going to be full of holes</vt:lpstr>
      <vt:lpstr>Detailed experimental manipulation required to create curated models</vt:lpstr>
      <vt:lpstr>Detailed experimental manipulation required to create curated models</vt:lpstr>
      <vt:lpstr>E. coli has the most detailed models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virtualbox</dc:creator>
  <cp:lastModifiedBy>Adrian Verster</cp:lastModifiedBy>
  <cp:revision>109</cp:revision>
  <dcterms:created xsi:type="dcterms:W3CDTF">2016-02-29T17:10:48Z</dcterms:created>
  <dcterms:modified xsi:type="dcterms:W3CDTF">2017-05-04T16:30:09Z</dcterms:modified>
</cp:coreProperties>
</file>